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Title slide. Hook: AI never went outside. It learned EVERYTHING by reading.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From the source material. The village game is QUIET — AI blended it with similar games. Confidence ≠ correctness.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Closing. Students repeat both quotes aloud.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AI read a massive amount of internet text but never experienced any of it. Analogy: imagine you read a million books about swimming but never touched water.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Frequency in training data = reliability. Lots of talk = AI knows it. Little talk = AI guesses. No talk = AI can't know 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Pause. Students vote. Cat = LOUD. Grandma's dinner = SECRET.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Cat = LOUD (millions wrote about it). Grandma's dinner = SECRET (nobody wrote it down).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Knowledge cutoff. AI has a training data cutoff date. Anything after that is invisible. A song that went viral yesterday? AI doesn't know.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Physical game. Students run/point to the zone. Pizza=LOUD, fish=QUIET, WiFi=SECRET, Dogs=LOUD, village game=QUIET, ate today=SECRET.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Thumbs voting. Toast=UP, library=DOWN, new rule=DOWN (cutoff!), 7x8=UP.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Students write one question AI can't answer. Best examples: What did I dream? Family's secret recipe? What happened at school today?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image" Target="../media/image-2-6.png"/><Relationship Id="rId7" Type="http://schemas.openxmlformats.org/officeDocument/2006/relationships/image" Target="../media/image-2-7.png"/><Relationship Id="rId8" Type="http://schemas.openxmlformats.org/officeDocument/2006/relationships/image" Target="../media/image-2-8.png"/><Relationship Id="rId9" Type="http://schemas.openxmlformats.org/officeDocument/2006/relationships/image" Target="../media/image-2-9.png"/><Relationship Id="rId10" Type="http://schemas.openxmlformats.org/officeDocument/2006/relationships/image" Target="../media/image-2-10.png"/><Relationship Id="rId11" Type="http://schemas.openxmlformats.org/officeDocument/2006/relationships/image" Target="../media/image-2-11.png"/><Relationship Id="rId12" Type="http://schemas.openxmlformats.org/officeDocument/2006/relationships/image" Target="../media/image-2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D343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1097280"/>
            <a:ext cx="3657600" cy="3657600"/>
          </a:xfrm>
          <a:prstGeom prst="ellipse">
            <a:avLst/>
          </a:prstGeom>
          <a:solidFill>
            <a:srgbClr val="6C5CE7">
              <a:alpha val="82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1097280" y="2926080"/>
            <a:ext cx="3200400" cy="3200400"/>
          </a:xfrm>
          <a:prstGeom prst="ellipse">
            <a:avLst/>
          </a:prstGeom>
          <a:solidFill>
            <a:srgbClr val="00B894">
              <a:alpha val="82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7772400" y="3657600"/>
            <a:ext cx="1828800" cy="1828800"/>
          </a:xfrm>
          <a:prstGeom prst="ellipse">
            <a:avLst/>
          </a:prstGeom>
          <a:solidFill>
            <a:srgbClr val="E84393">
              <a:alpha val="80000"/>
            </a:srgbClr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86200" y="365760"/>
            <a:ext cx="1097280" cy="10972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57200" y="155448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How Did AI</a:t>
            </a:r>
            <a:endParaRPr lang="en-US" sz="4400" dirty="0"/>
          </a:p>
          <a:p>
            <a:pPr algn="ctr" indent="0" marL="0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Learn Everything?</a:t>
            </a:r>
            <a:endParaRPr lang="en-US" sz="4400" dirty="0"/>
          </a:p>
        </p:txBody>
      </p:sp>
      <p:sp>
        <p:nvSpPr>
          <p:cNvPr id="7" name="Text 4"/>
          <p:cNvSpPr/>
          <p:nvPr/>
        </p:nvSpPr>
        <p:spPr>
          <a:xfrm>
            <a:off x="914400" y="320040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900" i="1" dirty="0">
                <a:solidFill>
                  <a:srgbClr val="A29B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learned by READING — not by living!</a:t>
            </a:r>
            <a:endParaRPr lang="en-US" sz="1900" dirty="0"/>
          </a:p>
        </p:txBody>
      </p:sp>
      <p:sp>
        <p:nvSpPr>
          <p:cNvPr id="8" name="Text 5"/>
          <p:cNvSpPr/>
          <p:nvPr/>
        </p:nvSpPr>
        <p:spPr>
          <a:xfrm>
            <a:off x="914400" y="39319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Concept 2: Pretrained Knowledge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8ED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3474720"/>
            <a:ext cx="2286000" cy="2286000"/>
          </a:xfrm>
          <a:prstGeom prst="ellipse">
            <a:avLst/>
          </a:prstGeom>
          <a:solidFill>
            <a:srgbClr val="0984E3">
              <a:alpha val="12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6858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Game 4: Be a Fact-Checker</a:t>
            </a:r>
            <a:endParaRPr lang="en-US" sz="26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46720" y="274320"/>
            <a:ext cx="594360" cy="59436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457200" y="1005840"/>
            <a:ext cx="8229600" cy="164592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" y="1188720"/>
            <a:ext cx="548640" cy="54864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1463040" y="1097280"/>
            <a:ext cx="6858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kid asked AI the rules of a special game from their grandma's village.</a:t>
            </a:r>
            <a:endParaRPr lang="en-US" sz="1500" dirty="0"/>
          </a:p>
        </p:txBody>
      </p:sp>
      <p:sp>
        <p:nvSpPr>
          <p:cNvPr id="8" name="Text 4"/>
          <p:cNvSpPr/>
          <p:nvPr/>
        </p:nvSpPr>
        <p:spPr>
          <a:xfrm>
            <a:off x="1463040" y="1554480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gave a long, very confident answer.</a:t>
            </a:r>
            <a:endParaRPr lang="en-US" sz="1500" dirty="0"/>
          </a:p>
        </p:txBody>
      </p:sp>
      <p:sp>
        <p:nvSpPr>
          <p:cNvPr id="9" name="Text 5"/>
          <p:cNvSpPr/>
          <p:nvPr/>
        </p:nvSpPr>
        <p:spPr>
          <a:xfrm>
            <a:off x="1463040" y="1965960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843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 grandma said it was almost ALL wrong!</a:t>
            </a:r>
            <a:endParaRPr lang="en-US" sz="1800" dirty="0"/>
          </a:p>
        </p:txBody>
      </p:sp>
      <p:sp>
        <p:nvSpPr>
          <p:cNvPr id="10" name="Shape 6"/>
          <p:cNvSpPr/>
          <p:nvPr/>
        </p:nvSpPr>
        <p:spPr>
          <a:xfrm>
            <a:off x="1371600" y="3017520"/>
            <a:ext cx="6400800" cy="1463040"/>
          </a:xfrm>
          <a:prstGeom prst="roundRect">
            <a:avLst>
              <a:gd name="adj" fmla="val 7500"/>
            </a:avLst>
          </a:prstGeom>
          <a:solidFill>
            <a:srgbClr val="F3F0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0" y="3154680"/>
            <a:ext cx="548640" cy="54864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1645920" y="3657600"/>
            <a:ext cx="5852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6C5C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Detective question: Why did AI get it wrong?</a:t>
            </a:r>
            <a:endParaRPr lang="en-US" sz="1700" dirty="0"/>
          </a:p>
        </p:txBody>
      </p:sp>
      <p:sp>
        <p:nvSpPr>
          <p:cNvPr id="13" name="Text 8"/>
          <p:cNvSpPr/>
          <p:nvPr/>
        </p:nvSpPr>
        <p:spPr>
          <a:xfrm>
            <a:off x="1645920" y="4023360"/>
            <a:ext cx="5852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Talk with your partner — was the village game LOUD, QUIET, or SECRET?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2D343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731520" y="-731520"/>
            <a:ext cx="2743200" cy="2743200"/>
          </a:xfrm>
          <a:prstGeom prst="ellipse">
            <a:avLst/>
          </a:prstGeom>
          <a:solidFill>
            <a:srgbClr val="6C5CE7">
              <a:alpha val="7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7132320" y="2743200"/>
            <a:ext cx="3200400" cy="3200400"/>
          </a:xfrm>
          <a:prstGeom prst="ellipse">
            <a:avLst/>
          </a:prstGeom>
          <a:solidFill>
            <a:srgbClr val="00B894">
              <a:alpha val="78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3657600" y="-914400"/>
            <a:ext cx="1828800" cy="1828800"/>
          </a:xfrm>
          <a:prstGeom prst="ellipse">
            <a:avLst/>
          </a:prstGeom>
          <a:solidFill>
            <a:srgbClr val="E84393">
              <a:alpha val="78000"/>
            </a:srgbClr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14800" y="320040"/>
            <a:ext cx="822960" cy="82296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57200" y="11887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Remember This Forever!</a:t>
            </a:r>
            <a:endParaRPr lang="en-US" sz="3600" dirty="0"/>
          </a:p>
        </p:txBody>
      </p:sp>
      <p:sp>
        <p:nvSpPr>
          <p:cNvPr id="7" name="Shape 4"/>
          <p:cNvSpPr/>
          <p:nvPr/>
        </p:nvSpPr>
        <p:spPr>
          <a:xfrm>
            <a:off x="1188720" y="2011680"/>
            <a:ext cx="6766560" cy="777240"/>
          </a:xfrm>
          <a:prstGeom prst="roundRect">
            <a:avLst>
              <a:gd name="adj" fmla="val 14118"/>
            </a:avLst>
          </a:prstGeom>
          <a:solidFill>
            <a:srgbClr val="FFFFFF">
              <a:alpha val="12000"/>
            </a:srgbClr>
          </a:solidFill>
          <a:ln w="25400">
            <a:solidFill>
              <a:srgbClr val="E84393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1188720" y="2011680"/>
            <a:ext cx="67665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E843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"Sounding sure is NOT the same as being right."</a:t>
            </a:r>
            <a:endParaRPr lang="en-US" sz="2000" dirty="0"/>
          </a:p>
        </p:txBody>
      </p:sp>
      <p:sp>
        <p:nvSpPr>
          <p:cNvPr id="9" name="Text 6"/>
          <p:cNvSpPr/>
          <p:nvPr/>
        </p:nvSpPr>
        <p:spPr>
          <a:xfrm>
            <a:off x="457200" y="30175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I trust AI, I ask myself:</a:t>
            </a:r>
            <a:endParaRPr lang="en-US" sz="1600" dirty="0"/>
          </a:p>
        </p:txBody>
      </p:sp>
      <p:sp>
        <p:nvSpPr>
          <p:cNvPr id="10" name="Shape 7"/>
          <p:cNvSpPr/>
          <p:nvPr/>
        </p:nvSpPr>
        <p:spPr>
          <a:xfrm>
            <a:off x="1188720" y="3520440"/>
            <a:ext cx="6766560" cy="777240"/>
          </a:xfrm>
          <a:prstGeom prst="roundRect">
            <a:avLst>
              <a:gd name="adj" fmla="val 14118"/>
            </a:avLst>
          </a:prstGeom>
          <a:solidFill>
            <a:srgbClr val="FFFFFF">
              <a:alpha val="12000"/>
            </a:srgbClr>
          </a:solidFill>
          <a:ln w="25400">
            <a:solidFill>
              <a:srgbClr val="55EFC4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188720" y="3520440"/>
            <a:ext cx="67665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55EFC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"How would AI even know that?"</a:t>
            </a:r>
            <a:endParaRPr lang="en-US" sz="2200" dirty="0"/>
          </a:p>
        </p:txBody>
      </p:sp>
      <p:sp>
        <p:nvSpPr>
          <p:cNvPr id="12" name="Text 9"/>
          <p:cNvSpPr/>
          <p:nvPr/>
        </p:nvSpPr>
        <p:spPr>
          <a:xfrm>
            <a:off x="457200" y="44805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B2BEC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Lots of people talk about it → trust more.   Secret, new, or rare → check it!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8ED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457200"/>
            <a:ext cx="2286000" cy="2286000"/>
          </a:xfrm>
          <a:prstGeom prst="ellipse">
            <a:avLst/>
          </a:prstGeom>
          <a:solidFill>
            <a:srgbClr val="6C5CE7">
              <a:alpha val="1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731520" y="3657600"/>
            <a:ext cx="1828800" cy="1828800"/>
          </a:xfrm>
          <a:prstGeom prst="ellipse">
            <a:avLst/>
          </a:prstGeom>
          <a:solidFill>
            <a:srgbClr val="00B894">
              <a:alpha val="10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2860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Big Idea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868680"/>
            <a:ext cx="8229600" cy="1325880"/>
          </a:xfrm>
          <a:prstGeom prst="roundRect">
            <a:avLst>
              <a:gd name="adj" fmla="val 10345"/>
            </a:avLst>
          </a:prstGeom>
          <a:solidFill>
            <a:srgbClr val="6C5CE7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1051560"/>
            <a:ext cx="731520" cy="731520"/>
          </a:xfrm>
          <a:prstGeom prst="rect">
            <a:avLst/>
          </a:prstGeom>
        </p:spPr>
      </p:pic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9520" y="1051560"/>
            <a:ext cx="731520" cy="73152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645920" y="896112"/>
            <a:ext cx="57607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Imagine a kid who read a million books</a:t>
            </a:r>
            <a:endParaRPr lang="en-US" sz="20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but never left their room.</a:t>
            </a:r>
            <a:endParaRPr lang="en-US" sz="2000" dirty="0"/>
          </a:p>
        </p:txBody>
      </p:sp>
      <p:sp>
        <p:nvSpPr>
          <p:cNvPr id="9" name="Text 5"/>
          <p:cNvSpPr/>
          <p:nvPr/>
        </p:nvSpPr>
        <p:spPr>
          <a:xfrm>
            <a:off x="1645920" y="1600200"/>
            <a:ext cx="5760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4C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That's AI. It knows about the world only from reading — never from living in it.</a:t>
            </a:r>
            <a:endParaRPr lang="en-US" sz="1400" dirty="0"/>
          </a:p>
        </p:txBody>
      </p:sp>
      <p:sp>
        <p:nvSpPr>
          <p:cNvPr id="10" name="Shape 6"/>
          <p:cNvSpPr/>
          <p:nvPr/>
        </p:nvSpPr>
        <p:spPr>
          <a:xfrm>
            <a:off x="457200" y="2468880"/>
            <a:ext cx="3977640" cy="2331720"/>
          </a:xfrm>
          <a:prstGeom prst="roundRect">
            <a:avLst>
              <a:gd name="adj" fmla="val 4706"/>
            </a:avLst>
          </a:prstGeom>
          <a:solidFill>
            <a:srgbClr val="FFF0EC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606040"/>
            <a:ext cx="411480" cy="41148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1234440" y="2633472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170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AI NEVER did</a:t>
            </a:r>
            <a:endParaRPr lang="en-US" sz="1500" dirty="0"/>
          </a:p>
        </p:txBody>
      </p:sp>
      <p:pic>
        <p:nvPicPr>
          <p:cNvPr id="1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3172968"/>
            <a:ext cx="228600" cy="228600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1051560" y="315468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 went outside</a:t>
            </a:r>
            <a:endParaRPr lang="en-US" sz="1250" dirty="0"/>
          </a:p>
        </p:txBody>
      </p:sp>
      <p:pic>
        <p:nvPicPr>
          <p:cNvPr id="15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" y="3557016"/>
            <a:ext cx="228600" cy="22860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1051560" y="3538728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 touched, tasted, or smelled anything</a:t>
            </a:r>
            <a:endParaRPr lang="en-US" sz="1250" dirty="0"/>
          </a:p>
        </p:txBody>
      </p:sp>
      <p:pic>
        <p:nvPicPr>
          <p:cNvPr id="1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1520" y="3941064"/>
            <a:ext cx="228600" cy="228600"/>
          </a:xfrm>
          <a:prstGeom prst="rect">
            <a:avLst/>
          </a:prstGeom>
        </p:spPr>
      </p:pic>
      <p:sp>
        <p:nvSpPr>
          <p:cNvPr id="18" name="Text 10"/>
          <p:cNvSpPr/>
          <p:nvPr/>
        </p:nvSpPr>
        <p:spPr>
          <a:xfrm>
            <a:off x="1051560" y="3922776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 saw the real world with its own eyes</a:t>
            </a:r>
            <a:endParaRPr lang="en-US" sz="1250" dirty="0"/>
          </a:p>
        </p:txBody>
      </p:sp>
      <p:pic>
        <p:nvPicPr>
          <p:cNvPr id="19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1520" y="4325112"/>
            <a:ext cx="228600" cy="228600"/>
          </a:xfrm>
          <a:prstGeom prst="rect">
            <a:avLst/>
          </a:prstGeom>
        </p:spPr>
      </p:pic>
      <p:sp>
        <p:nvSpPr>
          <p:cNvPr id="20" name="Text 11"/>
          <p:cNvSpPr/>
          <p:nvPr/>
        </p:nvSpPr>
        <p:spPr>
          <a:xfrm>
            <a:off x="1051560" y="4306824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 had a conversation with a real person</a:t>
            </a:r>
            <a:endParaRPr lang="en-US" sz="1250" dirty="0"/>
          </a:p>
        </p:txBody>
      </p:sp>
      <p:sp>
        <p:nvSpPr>
          <p:cNvPr id="21" name="Shape 12"/>
          <p:cNvSpPr/>
          <p:nvPr/>
        </p:nvSpPr>
        <p:spPr>
          <a:xfrm>
            <a:off x="4709160" y="2468880"/>
            <a:ext cx="3977640" cy="2331720"/>
          </a:xfrm>
          <a:prstGeom prst="roundRect">
            <a:avLst>
              <a:gd name="adj" fmla="val 4706"/>
            </a:avLst>
          </a:prstGeom>
          <a:solidFill>
            <a:srgbClr val="E8FDF5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22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83480" y="2606040"/>
            <a:ext cx="411480" cy="411480"/>
          </a:xfrm>
          <a:prstGeom prst="rect">
            <a:avLst/>
          </a:prstGeom>
        </p:spPr>
      </p:pic>
      <p:sp>
        <p:nvSpPr>
          <p:cNvPr id="23" name="Text 13"/>
          <p:cNvSpPr/>
          <p:nvPr/>
        </p:nvSpPr>
        <p:spPr>
          <a:xfrm>
            <a:off x="5486400" y="2633472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B89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AI DID do</a:t>
            </a:r>
            <a:endParaRPr lang="en-US" sz="1500" dirty="0"/>
          </a:p>
        </p:txBody>
      </p:sp>
      <p:pic>
        <p:nvPicPr>
          <p:cNvPr id="24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83480" y="3172968"/>
            <a:ext cx="228600" cy="228600"/>
          </a:xfrm>
          <a:prstGeom prst="rect">
            <a:avLst/>
          </a:prstGeom>
        </p:spPr>
      </p:pic>
      <p:sp>
        <p:nvSpPr>
          <p:cNvPr id="25" name="Text 14"/>
          <p:cNvSpPr/>
          <p:nvPr/>
        </p:nvSpPr>
        <p:spPr>
          <a:xfrm>
            <a:off x="5303520" y="315468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Wikipedia — millions of articles</a:t>
            </a:r>
            <a:endParaRPr lang="en-US" sz="1250" dirty="0"/>
          </a:p>
        </p:txBody>
      </p:sp>
      <p:pic>
        <p:nvPicPr>
          <p:cNvPr id="26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83480" y="3557016"/>
            <a:ext cx="228600" cy="228600"/>
          </a:xfrm>
          <a:prstGeom prst="rect">
            <a:avLst/>
          </a:prstGeom>
        </p:spPr>
      </p:pic>
      <p:sp>
        <p:nvSpPr>
          <p:cNvPr id="27" name="Text 15"/>
          <p:cNvSpPr/>
          <p:nvPr/>
        </p:nvSpPr>
        <p:spPr>
          <a:xfrm>
            <a:off x="5303520" y="3538728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Reddit, forums, and Q&amp;A sites</a:t>
            </a:r>
            <a:endParaRPr lang="en-US" sz="1250" dirty="0"/>
          </a:p>
        </p:txBody>
      </p:sp>
      <p:pic>
        <p:nvPicPr>
          <p:cNvPr id="28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983480" y="3941064"/>
            <a:ext cx="228600" cy="228600"/>
          </a:xfrm>
          <a:prstGeom prst="rect">
            <a:avLst/>
          </a:prstGeom>
        </p:spPr>
      </p:pic>
      <p:sp>
        <p:nvSpPr>
          <p:cNvPr id="29" name="Text 16"/>
          <p:cNvSpPr/>
          <p:nvPr/>
        </p:nvSpPr>
        <p:spPr>
          <a:xfrm>
            <a:off x="5303520" y="3922776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news articles, blogs, and books</a:t>
            </a:r>
            <a:endParaRPr lang="en-US" sz="1250" dirty="0"/>
          </a:p>
        </p:txBody>
      </p:sp>
      <p:pic>
        <p:nvPicPr>
          <p:cNvPr id="30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983480" y="4325112"/>
            <a:ext cx="228600" cy="228600"/>
          </a:xfrm>
          <a:prstGeom prst="rect">
            <a:avLst/>
          </a:prstGeom>
        </p:spPr>
      </p:pic>
      <p:sp>
        <p:nvSpPr>
          <p:cNvPr id="31" name="Text 17"/>
          <p:cNvSpPr/>
          <p:nvPr/>
        </p:nvSpPr>
        <p:spPr>
          <a:xfrm>
            <a:off x="5303520" y="4306824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a huge chunk of the internet</a:t>
            </a:r>
            <a:endParaRPr lang="en-US" sz="12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8ED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457200" y="-457200"/>
            <a:ext cx="1828800" cy="1828800"/>
          </a:xfrm>
          <a:prstGeom prst="ellipse">
            <a:avLst/>
          </a:prstGeom>
          <a:solidFill>
            <a:srgbClr val="00B894">
              <a:alpha val="1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8046720" y="3657600"/>
            <a:ext cx="1828800" cy="1828800"/>
          </a:xfrm>
          <a:prstGeom prst="ellipse">
            <a:avLst/>
          </a:prstGeom>
          <a:solidFill>
            <a:srgbClr val="E84393">
              <a:alpha val="10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Magic Rule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3931920" cy="3383280"/>
          </a:xfrm>
          <a:prstGeom prst="roundRect">
            <a:avLst>
              <a:gd name="adj" fmla="val 4054"/>
            </a:avLst>
          </a:prstGeom>
          <a:solidFill>
            <a:srgbClr val="E8FDF5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645920" y="1234440"/>
            <a:ext cx="914400" cy="914400"/>
          </a:xfrm>
          <a:prstGeom prst="ellipse">
            <a:avLst/>
          </a:prstGeom>
          <a:solidFill>
            <a:srgbClr val="00B894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74520" y="1463040"/>
            <a:ext cx="457200" cy="4572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31520" y="228600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00B89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Talked about A LOT</a:t>
            </a:r>
            <a:endParaRPr lang="en-US" sz="1700" dirty="0"/>
          </a:p>
        </p:txBody>
      </p:sp>
      <p:sp>
        <p:nvSpPr>
          <p:cNvPr id="9" name="Text 6"/>
          <p:cNvSpPr/>
          <p:nvPr/>
        </p:nvSpPr>
        <p:spPr>
          <a:xfrm>
            <a:off x="731520" y="265176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B89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↓</a:t>
            </a:r>
            <a:endParaRPr lang="en-US" sz="2600" dirty="0"/>
          </a:p>
        </p:txBody>
      </p:sp>
      <p:sp>
        <p:nvSpPr>
          <p:cNvPr id="10" name="Text 7"/>
          <p:cNvSpPr/>
          <p:nvPr/>
        </p:nvSpPr>
        <p:spPr>
          <a:xfrm>
            <a:off x="731520" y="2971800"/>
            <a:ext cx="3383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knows it well!</a:t>
            </a:r>
            <a:endParaRPr lang="en-US" sz="2000" dirty="0"/>
          </a:p>
        </p:txBody>
      </p:sp>
      <p:sp>
        <p:nvSpPr>
          <p:cNvPr id="11" name="Text 8"/>
          <p:cNvSpPr/>
          <p:nvPr/>
        </p:nvSpPr>
        <p:spPr>
          <a:xfrm>
            <a:off x="731520" y="3474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(cats, pizza, the sun, famous movies...)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4754880" y="1051560"/>
            <a:ext cx="3931920" cy="3383280"/>
          </a:xfrm>
          <a:prstGeom prst="roundRect">
            <a:avLst>
              <a:gd name="adj" fmla="val 4054"/>
            </a:avLst>
          </a:prstGeom>
          <a:solidFill>
            <a:srgbClr val="FDE8F0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5943600" y="1234440"/>
            <a:ext cx="914400" cy="914400"/>
          </a:xfrm>
          <a:prstGeom prst="ellipse">
            <a:avLst/>
          </a:prstGeom>
          <a:solidFill>
            <a:srgbClr val="E84393"/>
          </a:solidFill>
          <a:ln/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2200" y="1463040"/>
            <a:ext cx="457200" cy="45720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5029200" y="228600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E843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Talked about A LITTLE</a:t>
            </a:r>
            <a:endParaRPr lang="en-US" sz="1700" dirty="0"/>
          </a:p>
        </p:txBody>
      </p:sp>
      <p:sp>
        <p:nvSpPr>
          <p:cNvPr id="16" name="Text 12"/>
          <p:cNvSpPr/>
          <p:nvPr/>
        </p:nvSpPr>
        <p:spPr>
          <a:xfrm>
            <a:off x="5029200" y="265176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E843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↓</a:t>
            </a:r>
            <a:endParaRPr lang="en-US" sz="2600" dirty="0"/>
          </a:p>
        </p:txBody>
      </p:sp>
      <p:sp>
        <p:nvSpPr>
          <p:cNvPr id="17" name="Text 13"/>
          <p:cNvSpPr/>
          <p:nvPr/>
        </p:nvSpPr>
        <p:spPr>
          <a:xfrm>
            <a:off x="5029200" y="2971800"/>
            <a:ext cx="3383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just guesses!</a:t>
            </a:r>
            <a:endParaRPr lang="en-US" sz="2000" dirty="0"/>
          </a:p>
        </p:txBody>
      </p:sp>
      <p:sp>
        <p:nvSpPr>
          <p:cNvPr id="18" name="Text 14"/>
          <p:cNvSpPr/>
          <p:nvPr/>
        </p:nvSpPr>
        <p:spPr>
          <a:xfrm>
            <a:off x="5029200" y="3474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(rare fish, secret things, your life...)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8ED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-274320"/>
            <a:ext cx="1828800" cy="1828800"/>
          </a:xfrm>
          <a:prstGeom prst="ellipse">
            <a:avLst/>
          </a:prstGeom>
          <a:solidFill>
            <a:srgbClr val="FDCB6E">
              <a:alpha val="15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Two Questions...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1051560"/>
            <a:ext cx="3931920" cy="3017520"/>
          </a:xfrm>
          <a:prstGeom prst="roundRect">
            <a:avLst>
              <a:gd name="adj" fmla="val 4545"/>
            </a:avLst>
          </a:prstGeom>
          <a:solidFill>
            <a:srgbClr val="E8FDF5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11680" y="1234440"/>
            <a:ext cx="640080" cy="6400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731520" y="196596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B89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1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731520" y="2331720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i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"What does a cat say?"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31520" y="2926080"/>
            <a:ext cx="3383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you know the answer?</a:t>
            </a:r>
            <a:endParaRPr lang="en-US" sz="14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Could AI know it too?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4754880" y="1051560"/>
            <a:ext cx="3931920" cy="3017520"/>
          </a:xfrm>
          <a:prstGeom prst="roundRect">
            <a:avLst>
              <a:gd name="adj" fmla="val 4545"/>
            </a:avLst>
          </a:prstGeom>
          <a:solidFill>
            <a:srgbClr val="FDE8F0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9360" y="1234440"/>
            <a:ext cx="640080" cy="64008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5029200" y="196596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843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2</a:t>
            </a:r>
            <a:endParaRPr lang="en-US" sz="1400" dirty="0"/>
          </a:p>
        </p:txBody>
      </p:sp>
      <p:sp>
        <p:nvSpPr>
          <p:cNvPr id="12" name="Text 8"/>
          <p:cNvSpPr/>
          <p:nvPr/>
        </p:nvSpPr>
        <p:spPr>
          <a:xfrm>
            <a:off x="5029200" y="2331720"/>
            <a:ext cx="3383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800" b="1" i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"What did your grandma</a:t>
            </a:r>
            <a:endParaRPr lang="en-US" sz="18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1800" b="1" i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cook last Tuesday?"</a:t>
            </a:r>
            <a:endParaRPr lang="en-US" sz="1800" dirty="0"/>
          </a:p>
        </p:txBody>
      </p:sp>
      <p:sp>
        <p:nvSpPr>
          <p:cNvPr id="13" name="Text 9"/>
          <p:cNvSpPr/>
          <p:nvPr/>
        </p:nvSpPr>
        <p:spPr>
          <a:xfrm>
            <a:off x="5029200" y="3017520"/>
            <a:ext cx="3383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you know the answer?</a:t>
            </a:r>
            <a:endParaRPr lang="en-US" sz="14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Could AI know it?</a:t>
            </a:r>
            <a:endParaRPr lang="en-US" sz="1400" dirty="0"/>
          </a:p>
        </p:txBody>
      </p:sp>
      <p:sp>
        <p:nvSpPr>
          <p:cNvPr id="14" name="Shape 10"/>
          <p:cNvSpPr/>
          <p:nvPr/>
        </p:nvSpPr>
        <p:spPr>
          <a:xfrm>
            <a:off x="2286000" y="4206240"/>
            <a:ext cx="4572000" cy="548640"/>
          </a:xfrm>
          <a:prstGeom prst="roundRect">
            <a:avLst>
              <a:gd name="adj" fmla="val 16667"/>
            </a:avLst>
          </a:prstGeom>
          <a:solidFill>
            <a:srgbClr val="F3F0FF"/>
          </a:solidFill>
          <a:ln/>
        </p:spPr>
      </p:sp>
      <p:sp>
        <p:nvSpPr>
          <p:cNvPr id="15" name="Text 11"/>
          <p:cNvSpPr/>
          <p:nvPr/>
        </p:nvSpPr>
        <p:spPr>
          <a:xfrm>
            <a:off x="2286000" y="4206240"/>
            <a:ext cx="4572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6C5C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one could AI answer? Why?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8ED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...And the Answer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3931920" cy="3383280"/>
          </a:xfrm>
          <a:prstGeom prst="roundRect">
            <a:avLst>
              <a:gd name="adj" fmla="val 4054"/>
            </a:avLst>
          </a:prstGeom>
          <a:solidFill>
            <a:srgbClr val="E8FDF5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11680" y="1188720"/>
            <a:ext cx="640080" cy="640080"/>
          </a:xfrm>
          <a:prstGeom prst="rect">
            <a:avLst/>
          </a:prstGeom>
        </p:spPr>
      </p:pic>
      <p:pic>
        <p:nvPicPr>
          <p:cNvPr id="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3040" y="1234440"/>
            <a:ext cx="457200" cy="4572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731520" y="1965960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0B89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cat — YES!</a:t>
            </a:r>
            <a:endParaRPr lang="en-US" sz="2200" dirty="0"/>
          </a:p>
        </p:txBody>
      </p:sp>
      <p:sp>
        <p:nvSpPr>
          <p:cNvPr id="7" name="Text 3"/>
          <p:cNvSpPr/>
          <p:nvPr/>
        </p:nvSpPr>
        <p:spPr>
          <a:xfrm>
            <a:off x="731520" y="2514600"/>
            <a:ext cx="3383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knows what a cat says because</a:t>
            </a:r>
            <a:endParaRPr lang="en-US" sz="14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EVERYONE talks about cats.</a:t>
            </a:r>
            <a:endParaRPr lang="en-US" sz="14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is written in millions of places</a:t>
            </a:r>
            <a:endParaRPr lang="en-US" sz="14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that AI could read.</a:t>
            </a:r>
            <a:endParaRPr lang="en-US" sz="1400" dirty="0"/>
          </a:p>
        </p:txBody>
      </p:sp>
      <p:sp>
        <p:nvSpPr>
          <p:cNvPr id="8" name="Shape 4"/>
          <p:cNvSpPr/>
          <p:nvPr/>
        </p:nvSpPr>
        <p:spPr>
          <a:xfrm>
            <a:off x="1463040" y="3703320"/>
            <a:ext cx="1828800" cy="411480"/>
          </a:xfrm>
          <a:prstGeom prst="roundRect">
            <a:avLst>
              <a:gd name="adj" fmla="val 22222"/>
            </a:avLst>
          </a:prstGeom>
          <a:solidFill>
            <a:srgbClr val="00B894"/>
          </a:solidFill>
          <a:ln/>
        </p:spPr>
      </p:sp>
      <p:sp>
        <p:nvSpPr>
          <p:cNvPr id="9" name="Text 5"/>
          <p:cNvSpPr/>
          <p:nvPr/>
        </p:nvSpPr>
        <p:spPr>
          <a:xfrm>
            <a:off x="1463040" y="370332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LOUD!</a:t>
            </a:r>
            <a:endParaRPr lang="en-US" sz="1600" dirty="0"/>
          </a:p>
        </p:txBody>
      </p:sp>
      <p:sp>
        <p:nvSpPr>
          <p:cNvPr id="10" name="Shape 6"/>
          <p:cNvSpPr/>
          <p:nvPr/>
        </p:nvSpPr>
        <p:spPr>
          <a:xfrm>
            <a:off x="4754880" y="1005840"/>
            <a:ext cx="3931920" cy="3383280"/>
          </a:xfrm>
          <a:prstGeom prst="roundRect">
            <a:avLst>
              <a:gd name="adj" fmla="val 4054"/>
            </a:avLst>
          </a:prstGeom>
          <a:solidFill>
            <a:srgbClr val="FDE8F0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1188720"/>
            <a:ext cx="640080" cy="640080"/>
          </a:xfrm>
          <a:prstGeom prst="rect">
            <a:avLst/>
          </a:prstGeom>
        </p:spPr>
      </p:pic>
      <p:pic>
        <p:nvPicPr>
          <p:cNvPr id="1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60720" y="1234440"/>
            <a:ext cx="457200" cy="45720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5029200" y="1965960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E843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Grandma's dinner — NO!</a:t>
            </a:r>
            <a:endParaRPr lang="en-US" sz="2200" dirty="0"/>
          </a:p>
        </p:txBody>
      </p:sp>
      <p:sp>
        <p:nvSpPr>
          <p:cNvPr id="14" name="Text 8"/>
          <p:cNvSpPr/>
          <p:nvPr/>
        </p:nvSpPr>
        <p:spPr>
          <a:xfrm>
            <a:off x="5029200" y="2514600"/>
            <a:ext cx="3383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cannot know this because</a:t>
            </a:r>
            <a:endParaRPr lang="en-US" sz="14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nobody wrote it down anywhere.</a:t>
            </a:r>
            <a:endParaRPr lang="en-US" sz="14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AI never read it,</a:t>
            </a:r>
            <a:endParaRPr lang="en-US" sz="14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cannot know it.</a:t>
            </a:r>
            <a:endParaRPr lang="en-US" sz="1400" dirty="0"/>
          </a:p>
        </p:txBody>
      </p:sp>
      <p:sp>
        <p:nvSpPr>
          <p:cNvPr id="15" name="Shape 9"/>
          <p:cNvSpPr/>
          <p:nvPr/>
        </p:nvSpPr>
        <p:spPr>
          <a:xfrm>
            <a:off x="5760720" y="3703320"/>
            <a:ext cx="1828800" cy="411480"/>
          </a:xfrm>
          <a:prstGeom prst="roundRect">
            <a:avLst>
              <a:gd name="adj" fmla="val 22222"/>
            </a:avLst>
          </a:prstGeom>
          <a:solidFill>
            <a:srgbClr val="E84393"/>
          </a:solidFill>
          <a:ln/>
        </p:spPr>
      </p:sp>
      <p:sp>
        <p:nvSpPr>
          <p:cNvPr id="16" name="Text 10"/>
          <p:cNvSpPr/>
          <p:nvPr/>
        </p:nvSpPr>
        <p:spPr>
          <a:xfrm>
            <a:off x="5760720" y="370332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SECRET!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8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457200"/>
            <a:ext cx="2286000" cy="2286000"/>
          </a:xfrm>
          <a:prstGeom prst="ellipse">
            <a:avLst/>
          </a:prstGeom>
          <a:solidFill>
            <a:srgbClr val="E17055">
              <a:alpha val="12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AI Has a Reading Stop Date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960120"/>
            <a:ext cx="8229600" cy="1097280"/>
          </a:xfrm>
          <a:prstGeom prst="roundRect">
            <a:avLst>
              <a:gd name="adj" fmla="val 10000"/>
            </a:avLst>
          </a:prstGeom>
          <a:solidFill>
            <a:srgbClr val="E17055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1143000"/>
            <a:ext cx="594360" cy="59436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554480" y="1005840"/>
            <a:ext cx="67665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stopped reading months ago. Everything after that date is invisible to it!</a:t>
            </a:r>
            <a:endParaRPr lang="en-US" sz="1700" dirty="0"/>
          </a:p>
        </p:txBody>
      </p:sp>
      <p:sp>
        <p:nvSpPr>
          <p:cNvPr id="7" name="Shape 4"/>
          <p:cNvSpPr/>
          <p:nvPr/>
        </p:nvSpPr>
        <p:spPr>
          <a:xfrm>
            <a:off x="457200" y="2377440"/>
            <a:ext cx="1920240" cy="137160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2514600"/>
            <a:ext cx="457200" cy="45720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548640" y="3017520"/>
            <a:ext cx="1737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E170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Yesterday's</a:t>
            </a:r>
            <a:endParaRPr lang="en-US" sz="12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E170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news</a:t>
            </a:r>
            <a:endParaRPr lang="en-US" sz="1200" dirty="0"/>
          </a:p>
        </p:txBody>
      </p:sp>
      <p:sp>
        <p:nvSpPr>
          <p:cNvPr id="10" name="Shape 6"/>
          <p:cNvSpPr/>
          <p:nvPr/>
        </p:nvSpPr>
        <p:spPr>
          <a:xfrm>
            <a:off x="2606040" y="2377440"/>
            <a:ext cx="1920240" cy="137160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1840" y="2514600"/>
            <a:ext cx="457200" cy="45720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2697480" y="3017520"/>
            <a:ext cx="1737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E843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new rule</a:t>
            </a:r>
            <a:endParaRPr lang="en-US" sz="12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E843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made last week</a:t>
            </a:r>
            <a:endParaRPr lang="en-US" sz="1200" dirty="0"/>
          </a:p>
        </p:txBody>
      </p:sp>
      <p:sp>
        <p:nvSpPr>
          <p:cNvPr id="13" name="Shape 8"/>
          <p:cNvSpPr/>
          <p:nvPr/>
        </p:nvSpPr>
        <p:spPr>
          <a:xfrm>
            <a:off x="4754880" y="2377440"/>
            <a:ext cx="1920240" cy="137160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1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0680" y="2514600"/>
            <a:ext cx="457200" cy="45720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4846320" y="3017520"/>
            <a:ext cx="1737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6C5C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movie that</a:t>
            </a:r>
            <a:endParaRPr lang="en-US" sz="12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6C5C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just came out</a:t>
            </a:r>
            <a:endParaRPr lang="en-US" sz="1200" dirty="0"/>
          </a:p>
        </p:txBody>
      </p:sp>
      <p:sp>
        <p:nvSpPr>
          <p:cNvPr id="16" name="Shape 10"/>
          <p:cNvSpPr/>
          <p:nvPr/>
        </p:nvSpPr>
        <p:spPr>
          <a:xfrm>
            <a:off x="6903720" y="2377440"/>
            <a:ext cx="1920240" cy="137160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17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89520" y="2514600"/>
            <a:ext cx="457200" cy="457200"/>
          </a:xfrm>
          <a:prstGeom prst="rect">
            <a:avLst/>
          </a:prstGeom>
        </p:spPr>
      </p:pic>
      <p:sp>
        <p:nvSpPr>
          <p:cNvPr id="18" name="Text 11"/>
          <p:cNvSpPr/>
          <p:nvPr/>
        </p:nvSpPr>
        <p:spPr>
          <a:xfrm>
            <a:off x="6995160" y="3017520"/>
            <a:ext cx="1737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0984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week's</a:t>
            </a:r>
            <a:endParaRPr lang="en-US" sz="12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1200" b="1" dirty="0">
                <a:solidFill>
                  <a:srgbClr val="0984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sports scores</a:t>
            </a:r>
            <a:endParaRPr lang="en-US" sz="1200" dirty="0"/>
          </a:p>
        </p:txBody>
      </p:sp>
      <p:sp>
        <p:nvSpPr>
          <p:cNvPr id="19" name="Shape 12"/>
          <p:cNvSpPr/>
          <p:nvPr/>
        </p:nvSpPr>
        <p:spPr>
          <a:xfrm>
            <a:off x="457200" y="3977640"/>
            <a:ext cx="8229600" cy="777240"/>
          </a:xfrm>
          <a:prstGeom prst="roundRect">
            <a:avLst>
              <a:gd name="adj" fmla="val 11765"/>
            </a:avLst>
          </a:prstGeom>
          <a:solidFill>
            <a:srgbClr val="F3F0FF"/>
          </a:solidFill>
          <a:ln/>
        </p:spPr>
      </p:sp>
      <p:pic>
        <p:nvPicPr>
          <p:cNvPr id="20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1520" y="4114800"/>
            <a:ext cx="365760" cy="365760"/>
          </a:xfrm>
          <a:prstGeom prst="rect">
            <a:avLst/>
          </a:prstGeom>
        </p:spPr>
      </p:pic>
      <p:sp>
        <p:nvSpPr>
          <p:cNvPr id="21" name="Text 13"/>
          <p:cNvSpPr/>
          <p:nvPr/>
        </p:nvSpPr>
        <p:spPr>
          <a:xfrm>
            <a:off x="1234440" y="4023360"/>
            <a:ext cx="71323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6C5C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Something can be LOUD on the internet right now — but if it happened after AI stopped reading, AI still can't know it!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8F4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Game 1: Loud, Quiet or Secret?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2697480" cy="777240"/>
          </a:xfrm>
          <a:prstGeom prst="roundRect">
            <a:avLst>
              <a:gd name="adj" fmla="val 11765"/>
            </a:avLst>
          </a:prstGeom>
          <a:solidFill>
            <a:srgbClr val="E8FDF5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594360" y="1005840"/>
            <a:ext cx="502920" cy="502920"/>
          </a:xfrm>
          <a:prstGeom prst="ellipse">
            <a:avLst/>
          </a:prstGeom>
          <a:solidFill>
            <a:srgbClr val="00B894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3232" y="1097280"/>
            <a:ext cx="274320" cy="27432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188720" y="96012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B89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LOUD</a:t>
            </a:r>
            <a:endParaRPr lang="en-US" sz="1500" dirty="0"/>
          </a:p>
        </p:txBody>
      </p:sp>
      <p:sp>
        <p:nvSpPr>
          <p:cNvPr id="7" name="Text 4"/>
          <p:cNvSpPr/>
          <p:nvPr/>
        </p:nvSpPr>
        <p:spPr>
          <a:xfrm>
            <a:off x="1188720" y="1280160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everyone talks about it</a:t>
            </a:r>
            <a:endParaRPr lang="en-US" sz="1000" dirty="0"/>
          </a:p>
        </p:txBody>
      </p:sp>
      <p:sp>
        <p:nvSpPr>
          <p:cNvPr id="8" name="Shape 5"/>
          <p:cNvSpPr/>
          <p:nvPr/>
        </p:nvSpPr>
        <p:spPr>
          <a:xfrm>
            <a:off x="3337560" y="914400"/>
            <a:ext cx="2697480" cy="777240"/>
          </a:xfrm>
          <a:prstGeom prst="roundRect">
            <a:avLst>
              <a:gd name="adj" fmla="val 11765"/>
            </a:avLst>
          </a:prstGeom>
          <a:solidFill>
            <a:srgbClr val="FFF0EC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3474720" y="1005840"/>
            <a:ext cx="502920" cy="502920"/>
          </a:xfrm>
          <a:prstGeom prst="ellipse">
            <a:avLst/>
          </a:prstGeom>
          <a:solidFill>
            <a:srgbClr val="E17055"/>
          </a:solidFill>
          <a:ln/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3592" y="1097280"/>
            <a:ext cx="274320" cy="27432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4069080" y="96012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170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QUIET</a:t>
            </a:r>
            <a:endParaRPr lang="en-US" sz="1500" dirty="0"/>
          </a:p>
        </p:txBody>
      </p:sp>
      <p:sp>
        <p:nvSpPr>
          <p:cNvPr id="12" name="Text 8"/>
          <p:cNvSpPr/>
          <p:nvPr/>
        </p:nvSpPr>
        <p:spPr>
          <a:xfrm>
            <a:off x="4069080" y="1280160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a few do</a:t>
            </a:r>
            <a:endParaRPr lang="en-US" sz="1000" dirty="0"/>
          </a:p>
        </p:txBody>
      </p:sp>
      <p:sp>
        <p:nvSpPr>
          <p:cNvPr id="13" name="Shape 9"/>
          <p:cNvSpPr/>
          <p:nvPr/>
        </p:nvSpPr>
        <p:spPr>
          <a:xfrm>
            <a:off x="6217920" y="914400"/>
            <a:ext cx="2697480" cy="777240"/>
          </a:xfrm>
          <a:prstGeom prst="roundRect">
            <a:avLst>
              <a:gd name="adj" fmla="val 11765"/>
            </a:avLst>
          </a:prstGeom>
          <a:solidFill>
            <a:srgbClr val="FDE8F0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sp>
        <p:nvSpPr>
          <p:cNvPr id="14" name="Shape 10"/>
          <p:cNvSpPr/>
          <p:nvPr/>
        </p:nvSpPr>
        <p:spPr>
          <a:xfrm>
            <a:off x="6355080" y="1005840"/>
            <a:ext cx="502920" cy="502920"/>
          </a:xfrm>
          <a:prstGeom prst="ellipse">
            <a:avLst/>
          </a:prstGeom>
          <a:solidFill>
            <a:srgbClr val="E84393"/>
          </a:solidFill>
          <a:ln/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3952" y="1097280"/>
            <a:ext cx="274320" cy="27432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6949440" y="96012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843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SECRET</a:t>
            </a:r>
            <a:endParaRPr lang="en-US" sz="1500" dirty="0"/>
          </a:p>
        </p:txBody>
      </p:sp>
      <p:sp>
        <p:nvSpPr>
          <p:cNvPr id="17" name="Text 12"/>
          <p:cNvSpPr/>
          <p:nvPr/>
        </p:nvSpPr>
        <p:spPr>
          <a:xfrm>
            <a:off x="6949440" y="1280160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nobody wrote it down</a:t>
            </a:r>
            <a:endParaRPr lang="en-US" sz="1000" dirty="0"/>
          </a:p>
        </p:txBody>
      </p:sp>
      <p:sp>
        <p:nvSpPr>
          <p:cNvPr id="18" name="Text 13"/>
          <p:cNvSpPr/>
          <p:nvPr/>
        </p:nvSpPr>
        <p:spPr>
          <a:xfrm>
            <a:off x="548640" y="18745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6C5C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does each one belong? Point or run to your answer!</a:t>
            </a:r>
            <a:endParaRPr lang="en-US" sz="1200" dirty="0"/>
          </a:p>
        </p:txBody>
      </p:sp>
      <p:sp>
        <p:nvSpPr>
          <p:cNvPr id="19" name="Shape 14"/>
          <p:cNvSpPr/>
          <p:nvPr/>
        </p:nvSpPr>
        <p:spPr>
          <a:xfrm>
            <a:off x="457200" y="2331720"/>
            <a:ext cx="2697480" cy="960120"/>
          </a:xfrm>
          <a:prstGeom prst="roundRect">
            <a:avLst>
              <a:gd name="adj" fmla="val 952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594360" y="2468880"/>
            <a:ext cx="228600" cy="228600"/>
          </a:xfrm>
          <a:prstGeom prst="ellipse">
            <a:avLst/>
          </a:prstGeom>
          <a:solidFill>
            <a:srgbClr val="00B894"/>
          </a:solidFill>
          <a:ln/>
        </p:spPr>
      </p:sp>
      <p:sp>
        <p:nvSpPr>
          <p:cNvPr id="21" name="Text 16"/>
          <p:cNvSpPr/>
          <p:nvPr/>
        </p:nvSpPr>
        <p:spPr>
          <a:xfrm>
            <a:off x="548640" y="2331720"/>
            <a:ext cx="25146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500" b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Pizza</a:t>
            </a:r>
            <a:endParaRPr lang="en-US" sz="1500" dirty="0"/>
          </a:p>
        </p:txBody>
      </p:sp>
      <p:sp>
        <p:nvSpPr>
          <p:cNvPr id="22" name="Shape 17"/>
          <p:cNvSpPr/>
          <p:nvPr/>
        </p:nvSpPr>
        <p:spPr>
          <a:xfrm>
            <a:off x="3337560" y="2331720"/>
            <a:ext cx="2697480" cy="960120"/>
          </a:xfrm>
          <a:prstGeom prst="roundRect">
            <a:avLst>
              <a:gd name="adj" fmla="val 952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sp>
        <p:nvSpPr>
          <p:cNvPr id="23" name="Shape 18"/>
          <p:cNvSpPr/>
          <p:nvPr/>
        </p:nvSpPr>
        <p:spPr>
          <a:xfrm>
            <a:off x="3474720" y="2468880"/>
            <a:ext cx="228600" cy="228600"/>
          </a:xfrm>
          <a:prstGeom prst="ellipse">
            <a:avLst/>
          </a:prstGeom>
          <a:solidFill>
            <a:srgbClr val="E17055"/>
          </a:solidFill>
          <a:ln/>
        </p:spPr>
      </p:sp>
      <p:sp>
        <p:nvSpPr>
          <p:cNvPr id="24" name="Text 19"/>
          <p:cNvSpPr/>
          <p:nvPr/>
        </p:nvSpPr>
        <p:spPr>
          <a:xfrm>
            <a:off x="3429000" y="2331720"/>
            <a:ext cx="25146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500" b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rare</a:t>
            </a:r>
            <a:endParaRPr lang="en-US" sz="1500" dirty="0"/>
          </a:p>
          <a:p>
            <a:pPr algn="ctr" indent="0" marL="0">
              <a:lnSpc>
                <a:spcPct val="110000"/>
              </a:lnSpc>
              <a:buNone/>
            </a:pPr>
            <a:r>
              <a:rPr lang="en-US" sz="1500" b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deep-sea fish</a:t>
            </a:r>
            <a:endParaRPr lang="en-US" sz="1500" dirty="0"/>
          </a:p>
        </p:txBody>
      </p:sp>
      <p:sp>
        <p:nvSpPr>
          <p:cNvPr id="25" name="Shape 20"/>
          <p:cNvSpPr/>
          <p:nvPr/>
        </p:nvSpPr>
        <p:spPr>
          <a:xfrm>
            <a:off x="6217920" y="2331720"/>
            <a:ext cx="2697480" cy="960120"/>
          </a:xfrm>
          <a:prstGeom prst="roundRect">
            <a:avLst>
              <a:gd name="adj" fmla="val 952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sp>
        <p:nvSpPr>
          <p:cNvPr id="26" name="Shape 21"/>
          <p:cNvSpPr/>
          <p:nvPr/>
        </p:nvSpPr>
        <p:spPr>
          <a:xfrm>
            <a:off x="6355080" y="2468880"/>
            <a:ext cx="228600" cy="228600"/>
          </a:xfrm>
          <a:prstGeom prst="ellipse">
            <a:avLst/>
          </a:prstGeom>
          <a:solidFill>
            <a:srgbClr val="E84393"/>
          </a:solidFill>
          <a:ln/>
        </p:spPr>
      </p:sp>
      <p:sp>
        <p:nvSpPr>
          <p:cNvPr id="27" name="Text 22"/>
          <p:cNvSpPr/>
          <p:nvPr/>
        </p:nvSpPr>
        <p:spPr>
          <a:xfrm>
            <a:off x="6309360" y="2331720"/>
            <a:ext cx="25146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500" b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WiFi</a:t>
            </a:r>
            <a:endParaRPr lang="en-US" sz="1500" dirty="0"/>
          </a:p>
          <a:p>
            <a:pPr algn="ctr" indent="0" marL="0">
              <a:lnSpc>
                <a:spcPct val="110000"/>
              </a:lnSpc>
              <a:buNone/>
            </a:pPr>
            <a:r>
              <a:rPr lang="en-US" sz="1500" b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password</a:t>
            </a:r>
            <a:endParaRPr lang="en-US" sz="1500" dirty="0"/>
          </a:p>
        </p:txBody>
      </p:sp>
      <p:sp>
        <p:nvSpPr>
          <p:cNvPr id="28" name="Shape 23"/>
          <p:cNvSpPr/>
          <p:nvPr/>
        </p:nvSpPr>
        <p:spPr>
          <a:xfrm>
            <a:off x="457200" y="3566160"/>
            <a:ext cx="2697480" cy="960120"/>
          </a:xfrm>
          <a:prstGeom prst="roundRect">
            <a:avLst>
              <a:gd name="adj" fmla="val 952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sp>
        <p:nvSpPr>
          <p:cNvPr id="29" name="Shape 24"/>
          <p:cNvSpPr/>
          <p:nvPr/>
        </p:nvSpPr>
        <p:spPr>
          <a:xfrm>
            <a:off x="594360" y="3703320"/>
            <a:ext cx="228600" cy="228600"/>
          </a:xfrm>
          <a:prstGeom prst="ellipse">
            <a:avLst/>
          </a:prstGeom>
          <a:solidFill>
            <a:srgbClr val="00B894"/>
          </a:solidFill>
          <a:ln/>
        </p:spPr>
      </p:sp>
      <p:sp>
        <p:nvSpPr>
          <p:cNvPr id="30" name="Text 25"/>
          <p:cNvSpPr/>
          <p:nvPr/>
        </p:nvSpPr>
        <p:spPr>
          <a:xfrm>
            <a:off x="548640" y="3566160"/>
            <a:ext cx="25146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500" b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Dogs</a:t>
            </a:r>
            <a:endParaRPr lang="en-US" sz="1500" dirty="0"/>
          </a:p>
        </p:txBody>
      </p:sp>
      <p:sp>
        <p:nvSpPr>
          <p:cNvPr id="31" name="Shape 26"/>
          <p:cNvSpPr/>
          <p:nvPr/>
        </p:nvSpPr>
        <p:spPr>
          <a:xfrm>
            <a:off x="3337560" y="3566160"/>
            <a:ext cx="2697480" cy="960120"/>
          </a:xfrm>
          <a:prstGeom prst="roundRect">
            <a:avLst>
              <a:gd name="adj" fmla="val 952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sp>
        <p:nvSpPr>
          <p:cNvPr id="32" name="Shape 27"/>
          <p:cNvSpPr/>
          <p:nvPr/>
        </p:nvSpPr>
        <p:spPr>
          <a:xfrm>
            <a:off x="3474720" y="3703320"/>
            <a:ext cx="228600" cy="228600"/>
          </a:xfrm>
          <a:prstGeom prst="ellipse">
            <a:avLst/>
          </a:prstGeom>
          <a:solidFill>
            <a:srgbClr val="E17055"/>
          </a:solidFill>
          <a:ln/>
        </p:spPr>
      </p:sp>
      <p:sp>
        <p:nvSpPr>
          <p:cNvPr id="33" name="Text 28"/>
          <p:cNvSpPr/>
          <p:nvPr/>
        </p:nvSpPr>
        <p:spPr>
          <a:xfrm>
            <a:off x="3429000" y="3566160"/>
            <a:ext cx="25146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500" b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old</a:t>
            </a:r>
            <a:endParaRPr lang="en-US" sz="1500" dirty="0"/>
          </a:p>
          <a:p>
            <a:pPr algn="ctr" indent="0" marL="0">
              <a:lnSpc>
                <a:spcPct val="110000"/>
              </a:lnSpc>
              <a:buNone/>
            </a:pPr>
            <a:r>
              <a:rPr lang="en-US" sz="1500" b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village game</a:t>
            </a:r>
            <a:endParaRPr lang="en-US" sz="1500" dirty="0"/>
          </a:p>
        </p:txBody>
      </p:sp>
      <p:sp>
        <p:nvSpPr>
          <p:cNvPr id="34" name="Shape 29"/>
          <p:cNvSpPr/>
          <p:nvPr/>
        </p:nvSpPr>
        <p:spPr>
          <a:xfrm>
            <a:off x="6217920" y="3566160"/>
            <a:ext cx="2697480" cy="960120"/>
          </a:xfrm>
          <a:prstGeom prst="roundRect">
            <a:avLst>
              <a:gd name="adj" fmla="val 952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sp>
        <p:nvSpPr>
          <p:cNvPr id="35" name="Shape 30"/>
          <p:cNvSpPr/>
          <p:nvPr/>
        </p:nvSpPr>
        <p:spPr>
          <a:xfrm>
            <a:off x="6355080" y="3703320"/>
            <a:ext cx="228600" cy="228600"/>
          </a:xfrm>
          <a:prstGeom prst="ellipse">
            <a:avLst/>
          </a:prstGeom>
          <a:solidFill>
            <a:srgbClr val="E84393"/>
          </a:solidFill>
          <a:ln/>
        </p:spPr>
      </p:sp>
      <p:sp>
        <p:nvSpPr>
          <p:cNvPr id="36" name="Text 31"/>
          <p:cNvSpPr/>
          <p:nvPr/>
        </p:nvSpPr>
        <p:spPr>
          <a:xfrm>
            <a:off x="6309360" y="3566160"/>
            <a:ext cx="25146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500" b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</a:t>
            </a:r>
            <a:endParaRPr lang="en-US" sz="1500" dirty="0"/>
          </a:p>
          <a:p>
            <a:pPr algn="ctr" indent="0" marL="0">
              <a:lnSpc>
                <a:spcPct val="110000"/>
              </a:lnSpc>
              <a:buNone/>
            </a:pPr>
            <a:r>
              <a:rPr lang="en-US" sz="1500" b="1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 today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8FD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0" y="3474720"/>
            <a:ext cx="2743200" cy="2743200"/>
          </a:xfrm>
          <a:prstGeom prst="ellipse">
            <a:avLst/>
          </a:prstGeom>
          <a:solidFill>
            <a:srgbClr val="00B894">
              <a:alpha val="10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Game 2: The Trust-o-Meter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914400"/>
            <a:ext cx="2697480" cy="777240"/>
          </a:xfrm>
          <a:prstGeom prst="roundRect">
            <a:avLst>
              <a:gd name="adj" fmla="val 11765"/>
            </a:avLst>
          </a:prstGeom>
          <a:solidFill>
            <a:srgbClr val="E8FDF5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051560"/>
            <a:ext cx="411480" cy="411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143000" y="96012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B89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 — I trust it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3337560" y="914400"/>
            <a:ext cx="2697480" cy="777240"/>
          </a:xfrm>
          <a:prstGeom prst="roundRect">
            <a:avLst>
              <a:gd name="adj" fmla="val 11765"/>
            </a:avLst>
          </a:prstGeom>
          <a:solidFill>
            <a:srgbClr val="FFF8E1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0440" y="1051560"/>
            <a:ext cx="411480" cy="41148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4023360" y="96012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A0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SIDE — Check it first</a:t>
            </a:r>
            <a:endParaRPr lang="en-US" sz="1300" dirty="0"/>
          </a:p>
        </p:txBody>
      </p:sp>
      <p:sp>
        <p:nvSpPr>
          <p:cNvPr id="10" name="Shape 6"/>
          <p:cNvSpPr/>
          <p:nvPr/>
        </p:nvSpPr>
        <p:spPr>
          <a:xfrm>
            <a:off x="6217920" y="914400"/>
            <a:ext cx="2697480" cy="777240"/>
          </a:xfrm>
          <a:prstGeom prst="roundRect">
            <a:avLst>
              <a:gd name="adj" fmla="val 11765"/>
            </a:avLst>
          </a:prstGeom>
          <a:solidFill>
            <a:srgbClr val="FFF0EC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0" y="1051560"/>
            <a:ext cx="411480" cy="41148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6903720" y="96012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170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DOWN — Don't trust it</a:t>
            </a:r>
            <a:endParaRPr lang="en-US" sz="1300" dirty="0"/>
          </a:p>
        </p:txBody>
      </p:sp>
      <p:sp>
        <p:nvSpPr>
          <p:cNvPr id="13" name="Text 8"/>
          <p:cNvSpPr/>
          <p:nvPr/>
        </p:nvSpPr>
        <p:spPr>
          <a:xfrm>
            <a:off x="548640" y="18745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6C5C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Vote with your thumbs for each question:</a:t>
            </a:r>
            <a:endParaRPr lang="en-US" sz="1200" dirty="0"/>
          </a:p>
        </p:txBody>
      </p:sp>
      <p:sp>
        <p:nvSpPr>
          <p:cNvPr id="14" name="Shape 9"/>
          <p:cNvSpPr/>
          <p:nvPr/>
        </p:nvSpPr>
        <p:spPr>
          <a:xfrm>
            <a:off x="457200" y="2331720"/>
            <a:ext cx="39319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sp>
        <p:nvSpPr>
          <p:cNvPr id="15" name="Shape 10"/>
          <p:cNvSpPr/>
          <p:nvPr/>
        </p:nvSpPr>
        <p:spPr>
          <a:xfrm>
            <a:off x="594360" y="2514600"/>
            <a:ext cx="457200" cy="457200"/>
          </a:xfrm>
          <a:prstGeom prst="ellipse">
            <a:avLst/>
          </a:prstGeom>
          <a:solidFill>
            <a:srgbClr val="00B894"/>
          </a:solidFill>
          <a:ln/>
        </p:spPr>
      </p:sp>
      <p:sp>
        <p:nvSpPr>
          <p:cNvPr id="16" name="Text 11"/>
          <p:cNvSpPr/>
          <p:nvPr/>
        </p:nvSpPr>
        <p:spPr>
          <a:xfrm>
            <a:off x="594360" y="25146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17" name="Text 12"/>
          <p:cNvSpPr/>
          <p:nvPr/>
        </p:nvSpPr>
        <p:spPr>
          <a:xfrm>
            <a:off x="1188720" y="2377440"/>
            <a:ext cx="29260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"How do I make toast?"</a:t>
            </a:r>
            <a:endParaRPr lang="en-US" sz="1400" dirty="0"/>
          </a:p>
        </p:txBody>
      </p:sp>
      <p:sp>
        <p:nvSpPr>
          <p:cNvPr id="18" name="Shape 13"/>
          <p:cNvSpPr/>
          <p:nvPr/>
        </p:nvSpPr>
        <p:spPr>
          <a:xfrm>
            <a:off x="4663440" y="2331720"/>
            <a:ext cx="39319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sp>
        <p:nvSpPr>
          <p:cNvPr id="19" name="Shape 14"/>
          <p:cNvSpPr/>
          <p:nvPr/>
        </p:nvSpPr>
        <p:spPr>
          <a:xfrm>
            <a:off x="4800600" y="2514600"/>
            <a:ext cx="457200" cy="457200"/>
          </a:xfrm>
          <a:prstGeom prst="ellipse">
            <a:avLst/>
          </a:prstGeom>
          <a:solidFill>
            <a:srgbClr val="E17055"/>
          </a:solidFill>
          <a:ln/>
        </p:spPr>
      </p:sp>
      <p:sp>
        <p:nvSpPr>
          <p:cNvPr id="20" name="Text 15"/>
          <p:cNvSpPr/>
          <p:nvPr/>
        </p:nvSpPr>
        <p:spPr>
          <a:xfrm>
            <a:off x="4800600" y="25146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21" name="Text 16"/>
          <p:cNvSpPr/>
          <p:nvPr/>
        </p:nvSpPr>
        <p:spPr>
          <a:xfrm>
            <a:off x="5394960" y="2377440"/>
            <a:ext cx="29260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"What happened in my town's</a:t>
            </a:r>
            <a:endParaRPr lang="en-US" sz="14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tiny library yesterday?"</a:t>
            </a:r>
            <a:endParaRPr lang="en-US" sz="1400" dirty="0"/>
          </a:p>
        </p:txBody>
      </p:sp>
      <p:sp>
        <p:nvSpPr>
          <p:cNvPr id="22" name="Shape 17"/>
          <p:cNvSpPr/>
          <p:nvPr/>
        </p:nvSpPr>
        <p:spPr>
          <a:xfrm>
            <a:off x="457200" y="3520440"/>
            <a:ext cx="39319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sp>
        <p:nvSpPr>
          <p:cNvPr id="23" name="Shape 18"/>
          <p:cNvSpPr/>
          <p:nvPr/>
        </p:nvSpPr>
        <p:spPr>
          <a:xfrm>
            <a:off x="594360" y="3703320"/>
            <a:ext cx="457200" cy="457200"/>
          </a:xfrm>
          <a:prstGeom prst="ellipse">
            <a:avLst/>
          </a:prstGeom>
          <a:solidFill>
            <a:srgbClr val="E84393"/>
          </a:solidFill>
          <a:ln/>
        </p:spPr>
      </p:sp>
      <p:sp>
        <p:nvSpPr>
          <p:cNvPr id="24" name="Text 19"/>
          <p:cNvSpPr/>
          <p:nvPr/>
        </p:nvSpPr>
        <p:spPr>
          <a:xfrm>
            <a:off x="594360" y="37033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25" name="Text 20"/>
          <p:cNvSpPr/>
          <p:nvPr/>
        </p:nvSpPr>
        <p:spPr>
          <a:xfrm>
            <a:off x="1188720" y="3566160"/>
            <a:ext cx="29260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"What is a brand-new rule</a:t>
            </a:r>
            <a:endParaRPr lang="en-US" sz="14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made last week?"</a:t>
            </a:r>
            <a:endParaRPr lang="en-US" sz="1400" dirty="0"/>
          </a:p>
        </p:txBody>
      </p:sp>
      <p:sp>
        <p:nvSpPr>
          <p:cNvPr id="26" name="Shape 21"/>
          <p:cNvSpPr/>
          <p:nvPr/>
        </p:nvSpPr>
        <p:spPr>
          <a:xfrm>
            <a:off x="4663440" y="3520440"/>
            <a:ext cx="3931920" cy="9144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sp>
        <p:nvSpPr>
          <p:cNvPr id="27" name="Shape 22"/>
          <p:cNvSpPr/>
          <p:nvPr/>
        </p:nvSpPr>
        <p:spPr>
          <a:xfrm>
            <a:off x="4800600" y="3703320"/>
            <a:ext cx="457200" cy="457200"/>
          </a:xfrm>
          <a:prstGeom prst="ellipse">
            <a:avLst/>
          </a:prstGeom>
          <a:solidFill>
            <a:srgbClr val="00B894"/>
          </a:solidFill>
          <a:ln/>
        </p:spPr>
      </p:sp>
      <p:sp>
        <p:nvSpPr>
          <p:cNvPr id="28" name="Text 23"/>
          <p:cNvSpPr/>
          <p:nvPr/>
        </p:nvSpPr>
        <p:spPr>
          <a:xfrm>
            <a:off x="4800600" y="37033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29" name="Text 24"/>
          <p:cNvSpPr/>
          <p:nvPr/>
        </p:nvSpPr>
        <p:spPr>
          <a:xfrm>
            <a:off x="5394960" y="3566160"/>
            <a:ext cx="29260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2D34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"What is 7 × 8?"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DE8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457200" y="3200400"/>
            <a:ext cx="2286000" cy="2286000"/>
          </a:xfrm>
          <a:prstGeom prst="ellipse">
            <a:avLst/>
          </a:prstGeom>
          <a:solidFill>
            <a:srgbClr val="E84393">
              <a:alpha val="12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7315200" y="-457200"/>
            <a:ext cx="2286000" cy="2286000"/>
          </a:xfrm>
          <a:prstGeom prst="ellipse">
            <a:avLst/>
          </a:prstGeom>
          <a:solidFill>
            <a:srgbClr val="6C5CE7">
              <a:alpha val="12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D343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Game 3: Stump the Robot!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097280" y="1005840"/>
            <a:ext cx="6949440" cy="13716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63040" y="1143000"/>
            <a:ext cx="731520" cy="7315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2286000" y="1051560"/>
            <a:ext cx="53035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6C5C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you think of a question</a:t>
            </a:r>
            <a:endParaRPr lang="en-US" sz="22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6C5C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that AI could NEVER answer?</a:t>
            </a:r>
            <a:endParaRPr lang="en-US" sz="2200" dirty="0"/>
          </a:p>
        </p:txBody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0" y="2606040"/>
            <a:ext cx="548640" cy="54864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548640" y="3200400"/>
            <a:ext cx="8046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36E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down ONE question. Think about things that are...</a:t>
            </a:r>
            <a:endParaRPr lang="en-US" sz="1400" dirty="0"/>
          </a:p>
        </p:txBody>
      </p:sp>
      <p:sp>
        <p:nvSpPr>
          <p:cNvPr id="10" name="Shape 6"/>
          <p:cNvSpPr/>
          <p:nvPr/>
        </p:nvSpPr>
        <p:spPr>
          <a:xfrm>
            <a:off x="548640" y="3657600"/>
            <a:ext cx="2697480" cy="914400"/>
          </a:xfrm>
          <a:prstGeom prst="roundRect">
            <a:avLst>
              <a:gd name="adj" fmla="val 10000"/>
            </a:avLst>
          </a:prstGeom>
          <a:solidFill>
            <a:srgbClr val="FDE8F0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sp>
        <p:nvSpPr>
          <p:cNvPr id="11" name="Text 7"/>
          <p:cNvSpPr/>
          <p:nvPr/>
        </p:nvSpPr>
        <p:spPr>
          <a:xfrm>
            <a:off x="548640" y="3657600"/>
            <a:ext cx="2697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400" b="1" dirty="0">
                <a:solidFill>
                  <a:srgbClr val="E843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Secret or private</a:t>
            </a:r>
            <a:endParaRPr lang="en-US" sz="14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1400" b="1" dirty="0">
                <a:solidFill>
                  <a:srgbClr val="E843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(about YOU)</a:t>
            </a:r>
            <a:endParaRPr lang="en-US" sz="1400" dirty="0"/>
          </a:p>
        </p:txBody>
      </p:sp>
      <p:sp>
        <p:nvSpPr>
          <p:cNvPr id="12" name="Shape 8"/>
          <p:cNvSpPr/>
          <p:nvPr/>
        </p:nvSpPr>
        <p:spPr>
          <a:xfrm>
            <a:off x="3429000" y="3657600"/>
            <a:ext cx="2697480" cy="914400"/>
          </a:xfrm>
          <a:prstGeom prst="roundRect">
            <a:avLst>
              <a:gd name="adj" fmla="val 10000"/>
            </a:avLst>
          </a:prstGeom>
          <a:solidFill>
            <a:srgbClr val="FFF0EC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sp>
        <p:nvSpPr>
          <p:cNvPr id="13" name="Text 9"/>
          <p:cNvSpPr/>
          <p:nvPr/>
        </p:nvSpPr>
        <p:spPr>
          <a:xfrm>
            <a:off x="3429000" y="3657600"/>
            <a:ext cx="2697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400" b="1" dirty="0">
                <a:solidFill>
                  <a:srgbClr val="E170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new</a:t>
            </a:r>
            <a:endParaRPr lang="en-US" sz="14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1400" b="1" dirty="0">
                <a:solidFill>
                  <a:srgbClr val="E170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(happened this week)</a:t>
            </a:r>
            <a:endParaRPr lang="en-US" sz="1400" dirty="0"/>
          </a:p>
        </p:txBody>
      </p:sp>
      <p:sp>
        <p:nvSpPr>
          <p:cNvPr id="14" name="Shape 10"/>
          <p:cNvSpPr/>
          <p:nvPr/>
        </p:nvSpPr>
        <p:spPr>
          <a:xfrm>
            <a:off x="6309360" y="3657600"/>
            <a:ext cx="2697480" cy="914400"/>
          </a:xfrm>
          <a:prstGeom prst="roundRect">
            <a:avLst>
              <a:gd name="adj" fmla="val 10000"/>
            </a:avLst>
          </a:prstGeom>
          <a:solidFill>
            <a:srgbClr val="F3F0FF"/>
          </a:solidFill>
          <a:ln/>
          <a:effectLst>
            <a:outerShdw sx="100000" sy="100000" kx="0" ky="0" algn="bl" rotWithShape="0" blurRad="101600" dist="38100" dir="2700000">
              <a:srgbClr val="000000">
                <a:alpha val="8000"/>
              </a:srgbClr>
            </a:outerShdw>
          </a:effectLst>
        </p:spPr>
      </p:sp>
      <p:sp>
        <p:nvSpPr>
          <p:cNvPr id="15" name="Text 11"/>
          <p:cNvSpPr/>
          <p:nvPr/>
        </p:nvSpPr>
        <p:spPr>
          <a:xfrm>
            <a:off x="6309360" y="3657600"/>
            <a:ext cx="2697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400" b="1" dirty="0">
                <a:solidFill>
                  <a:srgbClr val="6C5C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Super rare</a:t>
            </a:r>
            <a:endParaRPr lang="en-US" sz="14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1400" b="1" dirty="0">
                <a:solidFill>
                  <a:srgbClr val="6C5CE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(only your family knows)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Did AI Learn Everything?</dc:title>
  <dc:subject>PptxGenJS Presentation</dc:subject>
  <dc:creator>PptxGenJS</dc:creator>
  <cp:lastModifiedBy>PptxGenJS</cp:lastModifiedBy>
  <cp:revision>1</cp:revision>
  <dcterms:created xsi:type="dcterms:W3CDTF">2026-06-10T14:37:22Z</dcterms:created>
  <dcterms:modified xsi:type="dcterms:W3CDTF">2026-06-10T14:37:22Z</dcterms:modified>
</cp:coreProperties>
</file>