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slide. Introduce the topic: today we learn the difference between asking AI like a beginner and asking AI like a pro. This one skill changes everything about the answers you get.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Closing slide. Ask students to repeat the Golden Rule together. Then ask them to say the Golden Question: 'Would a new helper have enough info to do this well?' End with encouragement: you don't need to be a tech expert, you just need to give AI good information. That's a skill you already have — you just need to use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analogy: AI = smart new classmate on their first day. They're eager and capable but know nothing about your specific situation. Your job is to brief them. Ask students: if a new kid joined your class today and you asked them to help with your project, what would you need to tell them first?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key takeaway of the whole lesson. Before pressing send, pause and ask: would a smart new classmate have enough info to do this well? If not, add more. Make students repeat this question out loud.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both prompts slowly. Read the novice prompt aloud — it sounds reasonable but gives AI nothing to work with. Then read the power-user prompt — same question, but now AI knows the place, the animals, the funny moment. Ask students: which essay would YOU rather read?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column. For homework help: the novice prompt could be about ANY subject. The power-user prompt tells AI the grade, the topic, the specific concept, and the format. For the birthday: novice gives nothing, power user gives age, count, budget, allergies, theme. For studying: novice could be any subject, power user names the book, chapter, topic, difficulty level. Ask students to spot the pattern.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Slop is a real term used in the AI community. It means output that sounds polished but says nothing real. The key insight: slop is not the AI's fault — it's what happens when the AI has nothing real to work with. The cure is always the same: give it YOUR details. Ask students to find examples of slop language: 'In today's fast-paced world...' 'It is important to note that...'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practical takeaway slide. Students can screenshot this or write it down. Walk through each question with a real example. Emphasize: you don't need all 5 every time, but the more you answer, the better the result. Even answering 2-3 of these makes a huge difference.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money slide. Read both outputs aloud. The left one could be about any school, any trip, anywhere. The right one is about THEIR zoo trip — you can picture the red panda, taste the ice cream, laugh at Ali. Ask students: which one would you want to read? Which one sounds like a real person wrote it? The only difference was the details in the prompt. Same AI, same brain.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ACTIVITY TIME. Have students actually do these three challenges. Give them 5 minutes per challenge. Walk around the room. The Slop Test is the quickest win — students see the difference immediately. The Birthday Message Test is fun and personal — they can picture a real friend. The Real Homework Challenge is the most practical — they use a real assignment and see the difference firsthand. All three are purely about novice vs power user. If time is short, do Challenge 1 and Challenge 3.</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D3436"/>
        </a:solidFill>
      </p:bgPr>
    </p:bg>
    <p:spTree>
      <p:nvGrpSpPr>
        <p:cNvPr id="1" name=""/>
        <p:cNvGrpSpPr/>
        <p:nvPr/>
      </p:nvGrpSpPr>
      <p:grpSpPr>
        <a:xfrm>
          <a:off x="0" y="0"/>
          <a:ext cx="0" cy="0"/>
          <a:chOff x="0" y="0"/>
          <a:chExt cx="0" cy="0"/>
        </a:xfrm>
      </p:grpSpPr>
      <p:sp>
        <p:nvSpPr>
          <p:cNvPr id="2" name="Shape 0"/>
          <p:cNvSpPr/>
          <p:nvPr/>
        </p:nvSpPr>
        <p:spPr>
          <a:xfrm>
            <a:off x="7132320" y="-731520"/>
            <a:ext cx="2926080" cy="2926080"/>
          </a:xfrm>
          <a:prstGeom prst="ellipse">
            <a:avLst/>
          </a:prstGeom>
          <a:solidFill>
            <a:srgbClr val="6C5CE7">
              <a:alpha val="80000"/>
            </a:srgbClr>
          </a:solidFill>
          <a:ln/>
        </p:spPr>
      </p:sp>
      <p:sp>
        <p:nvSpPr>
          <p:cNvPr id="3" name="Shape 1"/>
          <p:cNvSpPr/>
          <p:nvPr/>
        </p:nvSpPr>
        <p:spPr>
          <a:xfrm>
            <a:off x="-914400" y="3200400"/>
            <a:ext cx="2743200" cy="2743200"/>
          </a:xfrm>
          <a:prstGeom prst="ellipse">
            <a:avLst/>
          </a:prstGeom>
          <a:solidFill>
            <a:srgbClr val="00B894">
              <a:alpha val="80000"/>
            </a:srgbClr>
          </a:solidFill>
          <a:ln/>
        </p:spPr>
      </p:sp>
      <p:pic>
        <p:nvPicPr>
          <p:cNvPr id="4" name="Image 0" descr="preencoded.png">    </p:cNvPr>
          <p:cNvPicPr>
            <a:picLocks noChangeAspect="1"/>
          </p:cNvPicPr>
          <p:nvPr/>
        </p:nvPicPr>
        <p:blipFill>
          <a:blip r:embed="rId1"/>
          <a:stretch>
            <a:fillRect/>
          </a:stretch>
        </p:blipFill>
        <p:spPr>
          <a:xfrm>
            <a:off x="4114800" y="640080"/>
            <a:ext cx="914400" cy="914400"/>
          </a:xfrm>
          <a:prstGeom prst="rect">
            <a:avLst/>
          </a:prstGeom>
        </p:spPr>
      </p:pic>
      <p:sp>
        <p:nvSpPr>
          <p:cNvPr id="5" name="Text 2"/>
          <p:cNvSpPr/>
          <p:nvPr/>
        </p:nvSpPr>
        <p:spPr>
          <a:xfrm>
            <a:off x="731520" y="1645920"/>
            <a:ext cx="7680960" cy="1645920"/>
          </a:xfrm>
          <a:prstGeom prst="rect">
            <a:avLst/>
          </a:prstGeom>
          <a:noFill/>
          <a:ln/>
        </p:spPr>
        <p:txBody>
          <a:bodyPr wrap="square" rtlCol="0" anchor="ctr"/>
          <a:lstStyle/>
          <a:p>
            <a:pPr algn="ctr" indent="0" marL="0">
              <a:lnSpc>
                <a:spcPct val="110000"/>
              </a:lnSpc>
              <a:buNone/>
            </a:pPr>
            <a:r>
              <a:rPr lang="en-US" sz="4200" b="1" dirty="0">
                <a:solidFill>
                  <a:srgbClr val="FFFFFF"/>
                </a:solidFill>
                <a:latin typeface="Cambria" pitchFamily="34" charset="0"/>
                <a:ea typeface="Cambria" pitchFamily="34" charset="-122"/>
                <a:cs typeface="Cambria" pitchFamily="34" charset="-120"/>
              </a:rPr>
              <a:t>Tell AI More,</a:t>
            </a:r>
            <a:endParaRPr lang="en-US" sz="4200" dirty="0"/>
          </a:p>
          <a:p>
            <a:pPr algn="ctr" indent="0" marL="0">
              <a:lnSpc>
                <a:spcPct val="110000"/>
              </a:lnSpc>
              <a:buNone/>
            </a:pPr>
            <a:r>
              <a:rPr lang="en-US" sz="4200" b="1" dirty="0">
                <a:solidFill>
                  <a:srgbClr val="FFFFFF"/>
                </a:solidFill>
                <a:latin typeface="Cambria" pitchFamily="34" charset="0"/>
                <a:ea typeface="Cambria" pitchFamily="34" charset="-122"/>
                <a:cs typeface="Cambria" pitchFamily="34" charset="-120"/>
              </a:rPr>
              <a:t>Get Better Answers</a:t>
            </a:r>
            <a:endParaRPr lang="en-US" sz="4200" dirty="0"/>
          </a:p>
        </p:txBody>
      </p:sp>
      <p:sp>
        <p:nvSpPr>
          <p:cNvPr id="6" name="Text 3"/>
          <p:cNvSpPr/>
          <p:nvPr/>
        </p:nvSpPr>
        <p:spPr>
          <a:xfrm>
            <a:off x="1371600" y="3383280"/>
            <a:ext cx="6400800" cy="457200"/>
          </a:xfrm>
          <a:prstGeom prst="rect">
            <a:avLst/>
          </a:prstGeom>
          <a:noFill/>
          <a:ln/>
        </p:spPr>
        <p:txBody>
          <a:bodyPr wrap="square" rtlCol="0" anchor="ctr"/>
          <a:lstStyle/>
          <a:p>
            <a:pPr algn="ctr" indent="0" marL="0">
              <a:buNone/>
            </a:pPr>
            <a:r>
              <a:rPr lang="en-US" sz="1800" i="1" dirty="0">
                <a:solidFill>
                  <a:srgbClr val="A29BFE"/>
                </a:solidFill>
                <a:latin typeface="Calibri" pitchFamily="34" charset="0"/>
                <a:ea typeface="Calibri" pitchFamily="34" charset="-122"/>
                <a:cs typeface="Calibri" pitchFamily="34" charset="-120"/>
              </a:rPr>
              <a:t>The secret to getting great help from AI</a:t>
            </a:r>
            <a:endParaRPr lang="en-US" sz="1800" dirty="0"/>
          </a:p>
        </p:txBody>
      </p:sp>
      <p:sp>
        <p:nvSpPr>
          <p:cNvPr id="7" name="Text 4"/>
          <p:cNvSpPr/>
          <p:nvPr/>
        </p:nvSpPr>
        <p:spPr>
          <a:xfrm>
            <a:off x="1371600" y="4114800"/>
            <a:ext cx="6400800" cy="365760"/>
          </a:xfrm>
          <a:prstGeom prst="rect">
            <a:avLst/>
          </a:prstGeom>
          <a:noFill/>
          <a:ln/>
        </p:spPr>
        <p:txBody>
          <a:bodyPr wrap="square" rtlCol="0" anchor="ctr"/>
          <a:lstStyle/>
          <a:p>
            <a:pPr algn="ctr" indent="0" marL="0">
              <a:buNone/>
            </a:pPr>
            <a:r>
              <a:rPr lang="en-US" sz="1300" dirty="0">
                <a:solidFill>
                  <a:srgbClr val="B2BEC3"/>
                </a:solidFill>
                <a:latin typeface="Calibri" pitchFamily="34" charset="0"/>
                <a:ea typeface="Calibri" pitchFamily="34" charset="-122"/>
                <a:cs typeface="Calibri" pitchFamily="34" charset="-120"/>
              </a:rPr>
              <a:t>Concept 1: Novice vs Power User</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2D3436"/>
        </a:solidFill>
      </p:bgPr>
    </p:bg>
    <p:spTree>
      <p:nvGrpSpPr>
        <p:cNvPr id="1" name=""/>
        <p:cNvGrpSpPr/>
        <p:nvPr/>
      </p:nvGrpSpPr>
      <p:grpSpPr>
        <a:xfrm>
          <a:off x="0" y="0"/>
          <a:ext cx="0" cy="0"/>
          <a:chOff x="0" y="0"/>
          <a:chExt cx="0" cy="0"/>
        </a:xfrm>
      </p:grpSpPr>
      <p:sp>
        <p:nvSpPr>
          <p:cNvPr id="2" name="Shape 0"/>
          <p:cNvSpPr/>
          <p:nvPr/>
        </p:nvSpPr>
        <p:spPr>
          <a:xfrm>
            <a:off x="-457200" y="-457200"/>
            <a:ext cx="2286000" cy="2286000"/>
          </a:xfrm>
          <a:prstGeom prst="ellipse">
            <a:avLst/>
          </a:prstGeom>
          <a:solidFill>
            <a:srgbClr val="6C5CE7">
              <a:alpha val="75000"/>
            </a:srgbClr>
          </a:solidFill>
          <a:ln/>
        </p:spPr>
      </p:sp>
      <p:sp>
        <p:nvSpPr>
          <p:cNvPr id="3" name="Shape 1"/>
          <p:cNvSpPr/>
          <p:nvPr/>
        </p:nvSpPr>
        <p:spPr>
          <a:xfrm>
            <a:off x="7498080" y="3200400"/>
            <a:ext cx="2286000" cy="2286000"/>
          </a:xfrm>
          <a:prstGeom prst="ellipse">
            <a:avLst/>
          </a:prstGeom>
          <a:solidFill>
            <a:srgbClr val="00B894">
              <a:alpha val="75000"/>
            </a:srgbClr>
          </a:solidFill>
          <a:ln/>
        </p:spPr>
      </p:sp>
      <p:pic>
        <p:nvPicPr>
          <p:cNvPr id="4" name="Image 0" descr="preencoded.png">    </p:cNvPr>
          <p:cNvPicPr>
            <a:picLocks noChangeAspect="1"/>
          </p:cNvPicPr>
          <p:nvPr/>
        </p:nvPicPr>
        <p:blipFill>
          <a:blip r:embed="rId1"/>
          <a:stretch>
            <a:fillRect/>
          </a:stretch>
        </p:blipFill>
        <p:spPr>
          <a:xfrm>
            <a:off x="4114800" y="548640"/>
            <a:ext cx="914400" cy="914400"/>
          </a:xfrm>
          <a:prstGeom prst="rect">
            <a:avLst/>
          </a:prstGeom>
        </p:spPr>
      </p:pic>
      <p:sp>
        <p:nvSpPr>
          <p:cNvPr id="5" name="Text 2"/>
          <p:cNvSpPr/>
          <p:nvPr/>
        </p:nvSpPr>
        <p:spPr>
          <a:xfrm>
            <a:off x="914400" y="1554480"/>
            <a:ext cx="7315200" cy="731520"/>
          </a:xfrm>
          <a:prstGeom prst="rect">
            <a:avLst/>
          </a:prstGeom>
          <a:noFill/>
          <a:ln/>
        </p:spPr>
        <p:txBody>
          <a:bodyPr wrap="square" rtlCol="0" anchor="ctr"/>
          <a:lstStyle/>
          <a:p>
            <a:pPr algn="ctr" indent="0" marL="0">
              <a:buNone/>
            </a:pPr>
            <a:r>
              <a:rPr lang="en-US" sz="4000" b="1" dirty="0">
                <a:solidFill>
                  <a:srgbClr val="FFFFFF"/>
                </a:solidFill>
                <a:latin typeface="Cambria" pitchFamily="34" charset="0"/>
                <a:ea typeface="Cambria" pitchFamily="34" charset="-122"/>
                <a:cs typeface="Cambria" pitchFamily="34" charset="-120"/>
              </a:rPr>
              <a:t>The Golden Rule</a:t>
            </a:r>
            <a:endParaRPr lang="en-US" sz="4000" dirty="0"/>
          </a:p>
        </p:txBody>
      </p:sp>
      <p:sp>
        <p:nvSpPr>
          <p:cNvPr id="6" name="Text 3"/>
          <p:cNvSpPr/>
          <p:nvPr/>
        </p:nvSpPr>
        <p:spPr>
          <a:xfrm>
            <a:off x="914400" y="2377440"/>
            <a:ext cx="7315200" cy="548640"/>
          </a:xfrm>
          <a:prstGeom prst="rect">
            <a:avLst/>
          </a:prstGeom>
          <a:noFill/>
          <a:ln/>
        </p:spPr>
        <p:txBody>
          <a:bodyPr wrap="square" rtlCol="0" anchor="ctr"/>
          <a:lstStyle/>
          <a:p>
            <a:pPr algn="ctr" indent="0" marL="0">
              <a:buNone/>
            </a:pPr>
            <a:r>
              <a:rPr lang="en-US" sz="2200" dirty="0">
                <a:solidFill>
                  <a:srgbClr val="A29BFE"/>
                </a:solidFill>
                <a:latin typeface="Calibri" pitchFamily="34" charset="0"/>
                <a:ea typeface="Calibri" pitchFamily="34" charset="-122"/>
                <a:cs typeface="Calibri" pitchFamily="34" charset="-120"/>
              </a:rPr>
              <a:t>Treat AI like a smart new helper.</a:t>
            </a:r>
            <a:endParaRPr lang="en-US" sz="2200" dirty="0"/>
          </a:p>
        </p:txBody>
      </p:sp>
      <p:sp>
        <p:nvSpPr>
          <p:cNvPr id="7" name="Shape 4"/>
          <p:cNvSpPr/>
          <p:nvPr/>
        </p:nvSpPr>
        <p:spPr>
          <a:xfrm>
            <a:off x="1645920" y="3017520"/>
            <a:ext cx="5852160" cy="1097280"/>
          </a:xfrm>
          <a:prstGeom prst="roundRect">
            <a:avLst>
              <a:gd name="adj" fmla="val 12500"/>
            </a:avLst>
          </a:prstGeom>
          <a:solidFill>
            <a:srgbClr val="FFFFFF">
              <a:alpha val="10000"/>
            </a:srgbClr>
          </a:solidFill>
          <a:ln w="19050">
            <a:solidFill>
              <a:srgbClr val="A29BFE"/>
            </a:solidFill>
            <a:prstDash val="solid"/>
          </a:ln>
        </p:spPr>
      </p:sp>
      <p:sp>
        <p:nvSpPr>
          <p:cNvPr id="8" name="Text 5"/>
          <p:cNvSpPr/>
          <p:nvPr/>
        </p:nvSpPr>
        <p:spPr>
          <a:xfrm>
            <a:off x="1645920" y="3063240"/>
            <a:ext cx="5852160" cy="1005840"/>
          </a:xfrm>
          <a:prstGeom prst="rect">
            <a:avLst/>
          </a:prstGeom>
          <a:noFill/>
          <a:ln/>
        </p:spPr>
        <p:txBody>
          <a:bodyPr wrap="square" rtlCol="0" anchor="ctr"/>
          <a:lstStyle/>
          <a:p>
            <a:pPr algn="ctr" indent="0" marL="0">
              <a:lnSpc>
                <a:spcPct val="130000"/>
              </a:lnSpc>
              <a:buNone/>
            </a:pPr>
            <a:r>
              <a:rPr lang="en-US" sz="2400" b="1" dirty="0">
                <a:solidFill>
                  <a:srgbClr val="55EFC4"/>
                </a:solidFill>
                <a:latin typeface="Cambria" pitchFamily="34" charset="0"/>
                <a:ea typeface="Cambria" pitchFamily="34" charset="-122"/>
                <a:cs typeface="Cambria" pitchFamily="34" charset="-120"/>
              </a:rPr>
              <a:t>The more you tell it,</a:t>
            </a:r>
            <a:endParaRPr lang="en-US" sz="2400" dirty="0"/>
          </a:p>
          <a:p>
            <a:pPr algn="ctr" indent="0" marL="0">
              <a:lnSpc>
                <a:spcPct val="130000"/>
              </a:lnSpc>
              <a:buNone/>
            </a:pPr>
            <a:r>
              <a:rPr lang="en-US" sz="2400" b="1" dirty="0">
                <a:solidFill>
                  <a:srgbClr val="55EFC4"/>
                </a:solidFill>
                <a:latin typeface="Cambria" pitchFamily="34" charset="0"/>
                <a:ea typeface="Cambria" pitchFamily="34" charset="-122"/>
                <a:cs typeface="Cambria" pitchFamily="34" charset="-120"/>
              </a:rPr>
              <a:t>the better it helps you.</a:t>
            </a:r>
            <a:endParaRPr lang="en-US" sz="2400" dirty="0"/>
          </a:p>
        </p:txBody>
      </p:sp>
      <p:sp>
        <p:nvSpPr>
          <p:cNvPr id="9" name="Text 6"/>
          <p:cNvSpPr/>
          <p:nvPr/>
        </p:nvSpPr>
        <p:spPr>
          <a:xfrm>
            <a:off x="914400" y="4389120"/>
            <a:ext cx="7315200" cy="365760"/>
          </a:xfrm>
          <a:prstGeom prst="rect">
            <a:avLst/>
          </a:prstGeom>
          <a:noFill/>
          <a:ln/>
        </p:spPr>
        <p:txBody>
          <a:bodyPr wrap="square" rtlCol="0" anchor="ctr"/>
          <a:lstStyle/>
          <a:p>
            <a:pPr algn="ctr" indent="0" marL="0">
              <a:buNone/>
            </a:pPr>
            <a:r>
              <a:rPr lang="en-US" sz="1400" i="1" dirty="0">
                <a:solidFill>
                  <a:srgbClr val="B2BEC3"/>
                </a:solidFill>
                <a:latin typeface="Calibri" pitchFamily="34" charset="0"/>
                <a:ea typeface="Calibri" pitchFamily="34" charset="-122"/>
                <a:cs typeface="Calibri" pitchFamily="34" charset="-120"/>
              </a:rPr>
              <a:t>Remember the Golden Question before every prompt!</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8EDF4"/>
        </a:solidFill>
      </p:bgPr>
    </p:bg>
    <p:spTree>
      <p:nvGrpSpPr>
        <p:cNvPr id="1" name=""/>
        <p:cNvGrpSpPr/>
        <p:nvPr/>
      </p:nvGrpSpPr>
      <p:grpSpPr>
        <a:xfrm>
          <a:off x="0" y="0"/>
          <a:ext cx="0" cy="0"/>
          <a:chOff x="0" y="0"/>
          <a:chExt cx="0" cy="0"/>
        </a:xfrm>
      </p:grpSpPr>
      <p:sp>
        <p:nvSpPr>
          <p:cNvPr id="2" name="Text 0"/>
          <p:cNvSpPr/>
          <p:nvPr/>
        </p:nvSpPr>
        <p:spPr>
          <a:xfrm>
            <a:off x="548640" y="320040"/>
            <a:ext cx="8046720" cy="640080"/>
          </a:xfrm>
          <a:prstGeom prst="rect">
            <a:avLst/>
          </a:prstGeom>
          <a:noFill/>
          <a:ln/>
        </p:spPr>
        <p:txBody>
          <a:bodyPr wrap="square" lIns="0" tIns="0" rIns="0" bIns="0" rtlCol="0" anchor="ctr"/>
          <a:lstStyle/>
          <a:p>
            <a:pPr indent="0" marL="0">
              <a:buNone/>
            </a:pPr>
            <a:r>
              <a:rPr lang="en-US" sz="3200" b="1" dirty="0">
                <a:solidFill>
                  <a:srgbClr val="2D3436"/>
                </a:solidFill>
                <a:latin typeface="Cambria" pitchFamily="34" charset="0"/>
                <a:ea typeface="Cambria" pitchFamily="34" charset="-122"/>
                <a:cs typeface="Cambria" pitchFamily="34" charset="-120"/>
              </a:rPr>
              <a:t>AI Is Like a Brand-New Helper</a:t>
            </a:r>
            <a:endParaRPr lang="en-US" sz="3200" dirty="0"/>
          </a:p>
        </p:txBody>
      </p:sp>
      <p:sp>
        <p:nvSpPr>
          <p:cNvPr id="3" name="Shape 1"/>
          <p:cNvSpPr/>
          <p:nvPr/>
        </p:nvSpPr>
        <p:spPr>
          <a:xfrm>
            <a:off x="548640" y="1280160"/>
            <a:ext cx="3840480" cy="3291840"/>
          </a:xfrm>
          <a:prstGeom prst="roundRect">
            <a:avLst>
              <a:gd name="adj" fmla="val 4167"/>
            </a:avLst>
          </a:prstGeom>
          <a:solidFill>
            <a:srgbClr val="6C5CE7">
              <a:alpha val="8000"/>
            </a:srgbClr>
          </a:solidFill>
          <a:ln/>
        </p:spPr>
      </p:sp>
      <p:pic>
        <p:nvPicPr>
          <p:cNvPr id="4" name="Image 0" descr="preencoded.png">    </p:cNvPr>
          <p:cNvPicPr>
            <a:picLocks noChangeAspect="1"/>
          </p:cNvPicPr>
          <p:nvPr/>
        </p:nvPicPr>
        <p:blipFill>
          <a:blip r:embed="rId1"/>
          <a:stretch>
            <a:fillRect/>
          </a:stretch>
        </p:blipFill>
        <p:spPr>
          <a:xfrm>
            <a:off x="1965960" y="1554480"/>
            <a:ext cx="914400" cy="914400"/>
          </a:xfrm>
          <a:prstGeom prst="rect">
            <a:avLst/>
          </a:prstGeom>
        </p:spPr>
      </p:pic>
      <p:sp>
        <p:nvSpPr>
          <p:cNvPr id="5" name="Text 2"/>
          <p:cNvSpPr/>
          <p:nvPr/>
        </p:nvSpPr>
        <p:spPr>
          <a:xfrm>
            <a:off x="914400" y="2560320"/>
            <a:ext cx="3108960" cy="822960"/>
          </a:xfrm>
          <a:prstGeom prst="rect">
            <a:avLst/>
          </a:prstGeom>
          <a:noFill/>
          <a:ln/>
        </p:spPr>
        <p:txBody>
          <a:bodyPr wrap="square" rtlCol="0" anchor="ctr"/>
          <a:lstStyle/>
          <a:p>
            <a:pPr algn="ctr" indent="0" marL="0">
              <a:lnSpc>
                <a:spcPct val="120000"/>
              </a:lnSpc>
              <a:buNone/>
            </a:pPr>
            <a:r>
              <a:rPr lang="en-US" sz="1800" b="1" dirty="0">
                <a:solidFill>
                  <a:srgbClr val="6C5CE7"/>
                </a:solidFill>
                <a:latin typeface="Calibri" pitchFamily="34" charset="0"/>
                <a:ea typeface="Calibri" pitchFamily="34" charset="-122"/>
                <a:cs typeface="Calibri" pitchFamily="34" charset="-120"/>
              </a:rPr>
              <a:t>AI is super smart</a:t>
            </a:r>
            <a:endParaRPr lang="en-US" sz="1800" dirty="0"/>
          </a:p>
          <a:p>
            <a:pPr algn="ctr" indent="0" marL="0">
              <a:lnSpc>
                <a:spcPct val="120000"/>
              </a:lnSpc>
              <a:buNone/>
            </a:pPr>
            <a:r>
              <a:rPr lang="en-US" sz="1800" b="1" dirty="0">
                <a:solidFill>
                  <a:srgbClr val="6C5CE7"/>
                </a:solidFill>
                <a:latin typeface="Calibri" pitchFamily="34" charset="0"/>
                <a:ea typeface="Calibri" pitchFamily="34" charset="-122"/>
                <a:cs typeface="Calibri" pitchFamily="34" charset="-120"/>
              </a:rPr>
              <a:t>but it just met you.</a:t>
            </a:r>
            <a:endParaRPr lang="en-US" sz="1800" dirty="0"/>
          </a:p>
        </p:txBody>
      </p:sp>
      <p:sp>
        <p:nvSpPr>
          <p:cNvPr id="6" name="Text 3"/>
          <p:cNvSpPr/>
          <p:nvPr/>
        </p:nvSpPr>
        <p:spPr>
          <a:xfrm>
            <a:off x="914400" y="3383280"/>
            <a:ext cx="3108960" cy="822960"/>
          </a:xfrm>
          <a:prstGeom prst="rect">
            <a:avLst/>
          </a:prstGeom>
          <a:noFill/>
          <a:ln/>
        </p:spPr>
        <p:txBody>
          <a:bodyPr wrap="square" rtlCol="0" anchor="ctr"/>
          <a:lstStyle/>
          <a:p>
            <a:pPr algn="ctr" indent="0" marL="0">
              <a:lnSpc>
                <a:spcPct val="130000"/>
              </a:lnSpc>
              <a:buNone/>
            </a:pPr>
            <a:r>
              <a:rPr lang="en-US" sz="1400" dirty="0">
                <a:solidFill>
                  <a:srgbClr val="636E72"/>
                </a:solidFill>
                <a:latin typeface="Calibri" pitchFamily="34" charset="0"/>
                <a:ea typeface="Calibri" pitchFamily="34" charset="-122"/>
                <a:cs typeface="Calibri" pitchFamily="34" charset="-120"/>
              </a:rPr>
              <a:t>It doesn't know your class,</a:t>
            </a:r>
            <a:endParaRPr lang="en-US" sz="1400" dirty="0"/>
          </a:p>
          <a:p>
            <a:pPr algn="ctr" indent="0" marL="0">
              <a:lnSpc>
                <a:spcPct val="130000"/>
              </a:lnSpc>
              <a:buNone/>
            </a:pPr>
            <a:r>
              <a:rPr lang="en-US" sz="1400" dirty="0">
                <a:solidFill>
                  <a:srgbClr val="636E72"/>
                </a:solidFill>
                <a:latin typeface="Calibri" pitchFamily="34" charset="0"/>
                <a:ea typeface="Calibri" pitchFamily="34" charset="-122"/>
                <a:cs typeface="Calibri" pitchFamily="34" charset="-120"/>
              </a:rPr>
              <a:t>your friends, your project,</a:t>
            </a:r>
            <a:endParaRPr lang="en-US" sz="1400" dirty="0"/>
          </a:p>
          <a:p>
            <a:pPr algn="ctr" indent="0" marL="0">
              <a:lnSpc>
                <a:spcPct val="130000"/>
              </a:lnSpc>
              <a:buNone/>
            </a:pPr>
            <a:r>
              <a:rPr lang="en-US" sz="1400" dirty="0">
                <a:solidFill>
                  <a:srgbClr val="636E72"/>
                </a:solidFill>
                <a:latin typeface="Calibri" pitchFamily="34" charset="0"/>
                <a:ea typeface="Calibri" pitchFamily="34" charset="-122"/>
                <a:cs typeface="Calibri" pitchFamily="34" charset="-120"/>
              </a:rPr>
              <a:t>or what you actually want.</a:t>
            </a:r>
            <a:endParaRPr lang="en-US" sz="1400" dirty="0"/>
          </a:p>
        </p:txBody>
      </p:sp>
      <p:sp>
        <p:nvSpPr>
          <p:cNvPr id="7" name="Shape 4"/>
          <p:cNvSpPr/>
          <p:nvPr/>
        </p:nvSpPr>
        <p:spPr>
          <a:xfrm>
            <a:off x="4754880" y="1280160"/>
            <a:ext cx="4023360" cy="3291840"/>
          </a:xfrm>
          <a:prstGeom prst="roundRect">
            <a:avLst>
              <a:gd name="adj" fmla="val 4167"/>
            </a:avLst>
          </a:prstGeom>
          <a:solidFill>
            <a:srgbClr val="FFFFFF"/>
          </a:solidFill>
          <a:ln/>
          <a:effectLst>
            <a:outerShdw sx="100000" sy="100000" kx="0" ky="0" algn="bl" rotWithShape="0" blurRad="101600" dist="38100" dir="2700000">
              <a:srgbClr val="000000">
                <a:alpha val="8000"/>
              </a:srgbClr>
            </a:outerShdw>
          </a:effectLst>
        </p:spPr>
      </p:sp>
      <p:pic>
        <p:nvPicPr>
          <p:cNvPr id="8" name="Image 1" descr="preencoded.png">    </p:cNvPr>
          <p:cNvPicPr>
            <a:picLocks noChangeAspect="1"/>
          </p:cNvPicPr>
          <p:nvPr/>
        </p:nvPicPr>
        <p:blipFill>
          <a:blip r:embed="rId2"/>
          <a:stretch>
            <a:fillRect/>
          </a:stretch>
        </p:blipFill>
        <p:spPr>
          <a:xfrm>
            <a:off x="6492240" y="1508760"/>
            <a:ext cx="457200" cy="457200"/>
          </a:xfrm>
          <a:prstGeom prst="rect">
            <a:avLst/>
          </a:prstGeom>
        </p:spPr>
      </p:pic>
      <p:sp>
        <p:nvSpPr>
          <p:cNvPr id="9" name="Text 5"/>
          <p:cNvSpPr/>
          <p:nvPr/>
        </p:nvSpPr>
        <p:spPr>
          <a:xfrm>
            <a:off x="5029200" y="1508760"/>
            <a:ext cx="2743200" cy="365760"/>
          </a:xfrm>
          <a:prstGeom prst="rect">
            <a:avLst/>
          </a:prstGeom>
          <a:noFill/>
          <a:ln/>
        </p:spPr>
        <p:txBody>
          <a:bodyPr wrap="square" lIns="0" tIns="0" rIns="0" bIns="0" rtlCol="0" anchor="ctr"/>
          <a:lstStyle/>
          <a:p>
            <a:pPr indent="0" marL="0">
              <a:buNone/>
            </a:pPr>
            <a:r>
              <a:rPr lang="en-US" sz="1400" b="1" dirty="0">
                <a:solidFill>
                  <a:srgbClr val="636E72"/>
                </a:solidFill>
                <a:latin typeface="Calibri" pitchFamily="34" charset="0"/>
                <a:ea typeface="Calibri" pitchFamily="34" charset="-122"/>
                <a:cs typeface="Calibri" pitchFamily="34" charset="-120"/>
              </a:rPr>
              <a:t>Think of it this way:</a:t>
            </a:r>
            <a:endParaRPr lang="en-US" sz="1400" dirty="0"/>
          </a:p>
        </p:txBody>
      </p:sp>
      <p:sp>
        <p:nvSpPr>
          <p:cNvPr id="10" name="Text 6"/>
          <p:cNvSpPr/>
          <p:nvPr/>
        </p:nvSpPr>
        <p:spPr>
          <a:xfrm>
            <a:off x="5029200" y="2011680"/>
            <a:ext cx="3474720" cy="548640"/>
          </a:xfrm>
          <a:prstGeom prst="rect">
            <a:avLst/>
          </a:prstGeom>
          <a:noFill/>
          <a:ln/>
        </p:spPr>
        <p:txBody>
          <a:bodyPr wrap="square" rtlCol="0" anchor="ctr"/>
          <a:lstStyle/>
          <a:p>
            <a:pPr indent="0" marL="0">
              <a:lnSpc>
                <a:spcPct val="130000"/>
              </a:lnSpc>
              <a:buNone/>
            </a:pPr>
            <a:r>
              <a:rPr lang="en-US" sz="1500" dirty="0">
                <a:solidFill>
                  <a:srgbClr val="2D3436"/>
                </a:solidFill>
                <a:latin typeface="Calibri" pitchFamily="34" charset="0"/>
                <a:ea typeface="Calibri" pitchFamily="34" charset="-122"/>
                <a:cs typeface="Calibri" pitchFamily="34" charset="-120"/>
              </a:rPr>
              <a:t>Imagine a really smart new student joins your class today.</a:t>
            </a:r>
            <a:endParaRPr lang="en-US" sz="1500" dirty="0"/>
          </a:p>
        </p:txBody>
      </p:sp>
      <p:sp>
        <p:nvSpPr>
          <p:cNvPr id="11" name="Text 7"/>
          <p:cNvSpPr/>
          <p:nvPr/>
        </p:nvSpPr>
        <p:spPr>
          <a:xfrm>
            <a:off x="5029200" y="2651760"/>
            <a:ext cx="3474720" cy="731520"/>
          </a:xfrm>
          <a:prstGeom prst="rect">
            <a:avLst/>
          </a:prstGeom>
          <a:noFill/>
          <a:ln/>
        </p:spPr>
        <p:txBody>
          <a:bodyPr wrap="square" rtlCol="0" anchor="ctr"/>
          <a:lstStyle/>
          <a:p>
            <a:pPr indent="0" marL="0">
              <a:lnSpc>
                <a:spcPct val="130000"/>
              </a:lnSpc>
              <a:buNone/>
            </a:pPr>
            <a:r>
              <a:rPr lang="en-US" sz="1500" dirty="0">
                <a:solidFill>
                  <a:srgbClr val="2D3436"/>
                </a:solidFill>
                <a:latin typeface="Calibri" pitchFamily="34" charset="0"/>
                <a:ea typeface="Calibri" pitchFamily="34" charset="-122"/>
                <a:cs typeface="Calibri" pitchFamily="34" charset="-120"/>
              </a:rPr>
              <a:t>They're eager to help, but they don't know anything about your school, your teacher, or what you've been working on.</a:t>
            </a:r>
            <a:endParaRPr lang="en-US" sz="1500" dirty="0"/>
          </a:p>
        </p:txBody>
      </p:sp>
      <p:sp>
        <p:nvSpPr>
          <p:cNvPr id="12" name="Text 8"/>
          <p:cNvSpPr/>
          <p:nvPr/>
        </p:nvSpPr>
        <p:spPr>
          <a:xfrm>
            <a:off x="5029200" y="3474720"/>
            <a:ext cx="3474720" cy="548640"/>
          </a:xfrm>
          <a:prstGeom prst="rect">
            <a:avLst/>
          </a:prstGeom>
          <a:noFill/>
          <a:ln/>
        </p:spPr>
        <p:txBody>
          <a:bodyPr wrap="square" rtlCol="0" anchor="ctr"/>
          <a:lstStyle/>
          <a:p>
            <a:pPr indent="0" marL="0">
              <a:lnSpc>
                <a:spcPct val="130000"/>
              </a:lnSpc>
              <a:buNone/>
            </a:pPr>
            <a:r>
              <a:rPr lang="en-US" sz="1500" b="1" dirty="0">
                <a:solidFill>
                  <a:srgbClr val="00B894"/>
                </a:solidFill>
                <a:latin typeface="Calibri" pitchFamily="34" charset="0"/>
                <a:ea typeface="Calibri" pitchFamily="34" charset="-122"/>
                <a:cs typeface="Calibri" pitchFamily="34" charset="-120"/>
              </a:rPr>
              <a:t>You have to fill them in — that's exactly how AI works!</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E8EDF4"/>
        </a:solidFill>
      </p:bgPr>
    </p:bg>
    <p:spTree>
      <p:nvGrpSpPr>
        <p:cNvPr id="1" name=""/>
        <p:cNvGrpSpPr/>
        <p:nvPr/>
      </p:nvGrpSpPr>
      <p:grpSpPr>
        <a:xfrm>
          <a:off x="0" y="0"/>
          <a:ext cx="0" cy="0"/>
          <a:chOff x="0" y="0"/>
          <a:chExt cx="0" cy="0"/>
        </a:xfrm>
      </p:grpSpPr>
      <p:sp>
        <p:nvSpPr>
          <p:cNvPr id="2" name="Text 0"/>
          <p:cNvSpPr/>
          <p:nvPr/>
        </p:nvSpPr>
        <p:spPr>
          <a:xfrm>
            <a:off x="548640" y="320040"/>
            <a:ext cx="8046720" cy="640080"/>
          </a:xfrm>
          <a:prstGeom prst="rect">
            <a:avLst/>
          </a:prstGeom>
          <a:noFill/>
          <a:ln/>
        </p:spPr>
        <p:txBody>
          <a:bodyPr wrap="square" lIns="0" tIns="0" rIns="0" bIns="0" rtlCol="0" anchor="ctr"/>
          <a:lstStyle/>
          <a:p>
            <a:pPr indent="0" marL="0">
              <a:buNone/>
            </a:pPr>
            <a:r>
              <a:rPr lang="en-US" sz="3200" b="1" dirty="0">
                <a:solidFill>
                  <a:srgbClr val="2D3436"/>
                </a:solidFill>
                <a:latin typeface="Cambria" pitchFamily="34" charset="0"/>
                <a:ea typeface="Cambria" pitchFamily="34" charset="-122"/>
                <a:cs typeface="Cambria" pitchFamily="34" charset="-120"/>
              </a:rPr>
              <a:t>The Golden Question</a:t>
            </a:r>
            <a:endParaRPr lang="en-US" sz="3200" dirty="0"/>
          </a:p>
        </p:txBody>
      </p:sp>
      <p:sp>
        <p:nvSpPr>
          <p:cNvPr id="3" name="Shape 1"/>
          <p:cNvSpPr/>
          <p:nvPr/>
        </p:nvSpPr>
        <p:spPr>
          <a:xfrm>
            <a:off x="1097280" y="1371600"/>
            <a:ext cx="6949440" cy="2926080"/>
          </a:xfrm>
          <a:prstGeom prst="roundRect">
            <a:avLst>
              <a:gd name="adj" fmla="val 6250"/>
            </a:avLst>
          </a:prstGeom>
          <a:solidFill>
            <a:srgbClr val="FFFFFF"/>
          </a:solidFill>
          <a:ln/>
          <a:effectLst>
            <a:outerShdw sx="100000" sy="100000" kx="0" ky="0" algn="bl" rotWithShape="0" blurRad="101600" dist="38100" dir="2700000">
              <a:srgbClr val="000000">
                <a:alpha val="8000"/>
              </a:srgbClr>
            </a:outerShdw>
          </a:effectLst>
        </p:spPr>
      </p:sp>
      <p:pic>
        <p:nvPicPr>
          <p:cNvPr id="4" name="Image 0" descr="preencoded.png">    </p:cNvPr>
          <p:cNvPicPr>
            <a:picLocks noChangeAspect="1"/>
          </p:cNvPicPr>
          <p:nvPr/>
        </p:nvPicPr>
        <p:blipFill>
          <a:blip r:embed="rId1"/>
          <a:stretch>
            <a:fillRect/>
          </a:stretch>
        </p:blipFill>
        <p:spPr>
          <a:xfrm>
            <a:off x="4160520" y="1600200"/>
            <a:ext cx="822960" cy="822960"/>
          </a:xfrm>
          <a:prstGeom prst="rect">
            <a:avLst/>
          </a:prstGeom>
        </p:spPr>
      </p:pic>
      <p:sp>
        <p:nvSpPr>
          <p:cNvPr id="5" name="Text 2"/>
          <p:cNvSpPr/>
          <p:nvPr/>
        </p:nvSpPr>
        <p:spPr>
          <a:xfrm>
            <a:off x="1371600" y="2468880"/>
            <a:ext cx="6400800" cy="457200"/>
          </a:xfrm>
          <a:prstGeom prst="rect">
            <a:avLst/>
          </a:prstGeom>
          <a:noFill/>
          <a:ln/>
        </p:spPr>
        <p:txBody>
          <a:bodyPr wrap="square" rtlCol="0" anchor="ctr"/>
          <a:lstStyle/>
          <a:p>
            <a:pPr algn="ctr" indent="0" marL="0">
              <a:buNone/>
            </a:pPr>
            <a:r>
              <a:rPr lang="en-US" sz="1600" dirty="0">
                <a:solidFill>
                  <a:srgbClr val="636E72"/>
                </a:solidFill>
                <a:latin typeface="Calibri" pitchFamily="34" charset="0"/>
                <a:ea typeface="Calibri" pitchFamily="34" charset="-122"/>
                <a:cs typeface="Calibri" pitchFamily="34" charset="-120"/>
              </a:rPr>
              <a:t>Before you press send, ask yourself:</a:t>
            </a:r>
            <a:endParaRPr lang="en-US" sz="1600" dirty="0"/>
          </a:p>
        </p:txBody>
      </p:sp>
      <p:sp>
        <p:nvSpPr>
          <p:cNvPr id="6" name="Text 3"/>
          <p:cNvSpPr/>
          <p:nvPr/>
        </p:nvSpPr>
        <p:spPr>
          <a:xfrm>
            <a:off x="1371600" y="2926080"/>
            <a:ext cx="6400800" cy="914400"/>
          </a:xfrm>
          <a:prstGeom prst="rect">
            <a:avLst/>
          </a:prstGeom>
          <a:noFill/>
          <a:ln/>
        </p:spPr>
        <p:txBody>
          <a:bodyPr wrap="square" rtlCol="0" anchor="ctr"/>
          <a:lstStyle/>
          <a:p>
            <a:pPr algn="ctr" indent="0" marL="0">
              <a:lnSpc>
                <a:spcPct val="120000"/>
              </a:lnSpc>
              <a:buNone/>
            </a:pPr>
            <a:r>
              <a:rPr lang="en-US" sz="2600" b="1" dirty="0">
                <a:solidFill>
                  <a:srgbClr val="00B894"/>
                </a:solidFill>
                <a:latin typeface="Cambria" pitchFamily="34" charset="0"/>
                <a:ea typeface="Cambria" pitchFamily="34" charset="-122"/>
                <a:cs typeface="Cambria" pitchFamily="34" charset="-120"/>
              </a:rPr>
              <a:t>"Would a new helper have</a:t>
            </a:r>
            <a:endParaRPr lang="en-US" sz="2600" dirty="0"/>
          </a:p>
          <a:p>
            <a:pPr algn="ctr" indent="0" marL="0">
              <a:lnSpc>
                <a:spcPct val="120000"/>
              </a:lnSpc>
              <a:buNone/>
            </a:pPr>
            <a:r>
              <a:rPr lang="en-US" sz="2600" b="1" dirty="0">
                <a:solidFill>
                  <a:srgbClr val="00B894"/>
                </a:solidFill>
                <a:latin typeface="Cambria" pitchFamily="34" charset="0"/>
                <a:ea typeface="Cambria" pitchFamily="34" charset="-122"/>
                <a:cs typeface="Cambria" pitchFamily="34" charset="-120"/>
              </a:rPr>
              <a:t>enough info to do this well?"</a:t>
            </a:r>
            <a:endParaRPr lang="en-US" sz="2600" dirty="0"/>
          </a:p>
        </p:txBody>
      </p:sp>
      <p:sp>
        <p:nvSpPr>
          <p:cNvPr id="7" name="Text 4"/>
          <p:cNvSpPr/>
          <p:nvPr/>
        </p:nvSpPr>
        <p:spPr>
          <a:xfrm>
            <a:off x="1371600" y="4480560"/>
            <a:ext cx="6400800" cy="320040"/>
          </a:xfrm>
          <a:prstGeom prst="rect">
            <a:avLst/>
          </a:prstGeom>
          <a:noFill/>
          <a:ln/>
        </p:spPr>
        <p:txBody>
          <a:bodyPr wrap="square" rtlCol="0" anchor="ctr"/>
          <a:lstStyle/>
          <a:p>
            <a:pPr algn="ctr" indent="0" marL="0">
              <a:buNone/>
            </a:pPr>
            <a:r>
              <a:rPr lang="en-US" sz="1300" i="1" dirty="0">
                <a:solidFill>
                  <a:srgbClr val="636E72"/>
                </a:solidFill>
                <a:latin typeface="Calibri" pitchFamily="34" charset="0"/>
                <a:ea typeface="Calibri" pitchFamily="34" charset="-122"/>
                <a:cs typeface="Calibri" pitchFamily="34" charset="-120"/>
              </a:rPr>
              <a:t>If the answer is no — add more details before sending!</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E8EDF4"/>
        </a:solidFill>
      </p:bgPr>
    </p:bg>
    <p:spTree>
      <p:nvGrpSpPr>
        <p:cNvPr id="1" name=""/>
        <p:cNvGrpSpPr/>
        <p:nvPr/>
      </p:nvGrpSpPr>
      <p:grpSpPr>
        <a:xfrm>
          <a:off x="0" y="0"/>
          <a:ext cx="0" cy="0"/>
          <a:chOff x="0" y="0"/>
          <a:chExt cx="0" cy="0"/>
        </a:xfrm>
      </p:grpSpPr>
      <p:sp>
        <p:nvSpPr>
          <p:cNvPr id="2" name="Text 0"/>
          <p:cNvSpPr/>
          <p:nvPr/>
        </p:nvSpPr>
        <p:spPr>
          <a:xfrm>
            <a:off x="548640" y="320040"/>
            <a:ext cx="8046720" cy="640080"/>
          </a:xfrm>
          <a:prstGeom prst="rect">
            <a:avLst/>
          </a:prstGeom>
          <a:noFill/>
          <a:ln/>
        </p:spPr>
        <p:txBody>
          <a:bodyPr wrap="square" lIns="0" tIns="0" rIns="0" bIns="0" rtlCol="0" anchor="ctr"/>
          <a:lstStyle/>
          <a:p>
            <a:pPr indent="0" marL="0">
              <a:buNone/>
            </a:pPr>
            <a:r>
              <a:rPr lang="en-US" sz="3000" b="1" dirty="0">
                <a:solidFill>
                  <a:srgbClr val="2D3436"/>
                </a:solidFill>
                <a:latin typeface="Cambria" pitchFamily="34" charset="0"/>
                <a:ea typeface="Cambria" pitchFamily="34" charset="-122"/>
                <a:cs typeface="Cambria" pitchFamily="34" charset="-120"/>
              </a:rPr>
              <a:t>Same Question — Very Different Results</a:t>
            </a:r>
            <a:endParaRPr lang="en-US" sz="3000" dirty="0"/>
          </a:p>
        </p:txBody>
      </p:sp>
      <p:sp>
        <p:nvSpPr>
          <p:cNvPr id="3" name="Shape 1"/>
          <p:cNvSpPr/>
          <p:nvPr/>
        </p:nvSpPr>
        <p:spPr>
          <a:xfrm>
            <a:off x="457200" y="1188720"/>
            <a:ext cx="3931920" cy="3474720"/>
          </a:xfrm>
          <a:prstGeom prst="roundRect">
            <a:avLst>
              <a:gd name="adj" fmla="val 3947"/>
            </a:avLst>
          </a:prstGeom>
          <a:solidFill>
            <a:srgbClr val="FFFFFF"/>
          </a:solidFill>
          <a:ln/>
          <a:effectLst>
            <a:outerShdw sx="100000" sy="100000" kx="0" ky="0" algn="bl" rotWithShape="0" blurRad="101600" dist="38100" dir="2700000">
              <a:srgbClr val="000000">
                <a:alpha val="8000"/>
              </a:srgbClr>
            </a:outerShdw>
          </a:effectLst>
        </p:spPr>
      </p:sp>
      <p:pic>
        <p:nvPicPr>
          <p:cNvPr id="4" name="Image 0" descr="preencoded.png">    </p:cNvPr>
          <p:cNvPicPr>
            <a:picLocks noChangeAspect="1"/>
          </p:cNvPicPr>
          <p:nvPr/>
        </p:nvPicPr>
        <p:blipFill>
          <a:blip r:embed="rId1"/>
          <a:stretch>
            <a:fillRect/>
          </a:stretch>
        </p:blipFill>
        <p:spPr>
          <a:xfrm>
            <a:off x="731520" y="1371600"/>
            <a:ext cx="365760" cy="365760"/>
          </a:xfrm>
          <a:prstGeom prst="rect">
            <a:avLst/>
          </a:prstGeom>
        </p:spPr>
      </p:pic>
      <p:sp>
        <p:nvSpPr>
          <p:cNvPr id="5" name="Text 2"/>
          <p:cNvSpPr/>
          <p:nvPr/>
        </p:nvSpPr>
        <p:spPr>
          <a:xfrm>
            <a:off x="1188720" y="1371600"/>
            <a:ext cx="2743200" cy="365760"/>
          </a:xfrm>
          <a:prstGeom prst="rect">
            <a:avLst/>
          </a:prstGeom>
          <a:noFill/>
          <a:ln/>
        </p:spPr>
        <p:txBody>
          <a:bodyPr wrap="square" lIns="0" tIns="0" rIns="0" bIns="0" rtlCol="0" anchor="ctr"/>
          <a:lstStyle/>
          <a:p>
            <a:pPr indent="0" marL="0">
              <a:buNone/>
            </a:pPr>
            <a:r>
              <a:rPr lang="en-US" sz="1600" b="1" dirty="0">
                <a:solidFill>
                  <a:srgbClr val="E17055"/>
                </a:solidFill>
                <a:latin typeface="Calibri" pitchFamily="34" charset="0"/>
                <a:ea typeface="Calibri" pitchFamily="34" charset="-122"/>
                <a:cs typeface="Calibri" pitchFamily="34" charset="-120"/>
              </a:rPr>
              <a:t>Novice prompt</a:t>
            </a:r>
            <a:endParaRPr lang="en-US" sz="1600" dirty="0"/>
          </a:p>
        </p:txBody>
      </p:sp>
      <p:sp>
        <p:nvSpPr>
          <p:cNvPr id="6" name="Shape 3"/>
          <p:cNvSpPr/>
          <p:nvPr/>
        </p:nvSpPr>
        <p:spPr>
          <a:xfrm>
            <a:off x="731520" y="1965960"/>
            <a:ext cx="3383280" cy="640080"/>
          </a:xfrm>
          <a:prstGeom prst="roundRect">
            <a:avLst>
              <a:gd name="adj" fmla="val 14286"/>
            </a:avLst>
          </a:prstGeom>
          <a:solidFill>
            <a:srgbClr val="FFF3F0"/>
          </a:solidFill>
          <a:ln/>
        </p:spPr>
      </p:sp>
      <p:sp>
        <p:nvSpPr>
          <p:cNvPr id="7" name="Text 4"/>
          <p:cNvSpPr/>
          <p:nvPr/>
        </p:nvSpPr>
        <p:spPr>
          <a:xfrm>
            <a:off x="822960" y="2011680"/>
            <a:ext cx="3200400" cy="548640"/>
          </a:xfrm>
          <a:prstGeom prst="rect">
            <a:avLst/>
          </a:prstGeom>
          <a:noFill/>
          <a:ln/>
        </p:spPr>
        <p:txBody>
          <a:bodyPr wrap="square" rtlCol="0" anchor="ctr"/>
          <a:lstStyle/>
          <a:p>
            <a:pPr indent="0" marL="0">
              <a:buNone/>
            </a:pPr>
            <a:r>
              <a:rPr lang="en-US" sz="1500" i="1" dirty="0">
                <a:solidFill>
                  <a:srgbClr val="2D3436"/>
                </a:solidFill>
                <a:latin typeface="Calibri" pitchFamily="34" charset="0"/>
                <a:ea typeface="Calibri" pitchFamily="34" charset="-122"/>
                <a:cs typeface="Calibri" pitchFamily="34" charset="-120"/>
              </a:rPr>
              <a:t>"Write about my school trip."</a:t>
            </a:r>
            <a:endParaRPr lang="en-US" sz="1500" dirty="0"/>
          </a:p>
        </p:txBody>
      </p:sp>
      <p:sp>
        <p:nvSpPr>
          <p:cNvPr id="8" name="Text 5"/>
          <p:cNvSpPr/>
          <p:nvPr/>
        </p:nvSpPr>
        <p:spPr>
          <a:xfrm>
            <a:off x="731520" y="2834640"/>
            <a:ext cx="3383280" cy="914400"/>
          </a:xfrm>
          <a:prstGeom prst="rect">
            <a:avLst/>
          </a:prstGeom>
          <a:noFill/>
          <a:ln/>
        </p:spPr>
        <p:txBody>
          <a:bodyPr wrap="square" rtlCol="0" anchor="ctr"/>
          <a:lstStyle/>
          <a:p>
            <a:pPr indent="0" marL="0">
              <a:lnSpc>
                <a:spcPct val="140000"/>
              </a:lnSpc>
              <a:buNone/>
            </a:pPr>
            <a:r>
              <a:rPr lang="en-US" sz="1400" dirty="0">
                <a:solidFill>
                  <a:srgbClr val="636E72"/>
                </a:solidFill>
                <a:latin typeface="Calibri" pitchFamily="34" charset="0"/>
                <a:ea typeface="Calibri" pitchFamily="34" charset="-122"/>
                <a:cs typeface="Calibri" pitchFamily="34" charset="-120"/>
              </a:rPr>
              <a:t>AI has zero details, so it writes</a:t>
            </a:r>
            <a:endParaRPr lang="en-US" sz="1400" dirty="0"/>
          </a:p>
          <a:p>
            <a:pPr indent="0" marL="0">
              <a:lnSpc>
                <a:spcPct val="140000"/>
              </a:lnSpc>
              <a:buNone/>
            </a:pPr>
            <a:r>
              <a:rPr lang="en-US" sz="1400" dirty="0">
                <a:solidFill>
                  <a:srgbClr val="636E72"/>
                </a:solidFill>
                <a:latin typeface="Calibri" pitchFamily="34" charset="0"/>
                <a:ea typeface="Calibri" pitchFamily="34" charset="-122"/>
                <a:cs typeface="Calibri" pitchFamily="34" charset="-120"/>
              </a:rPr>
              <a:t>boring, generic stuff that could</a:t>
            </a:r>
            <a:endParaRPr lang="en-US" sz="1400" dirty="0"/>
          </a:p>
          <a:p>
            <a:pPr indent="0" marL="0">
              <a:lnSpc>
                <a:spcPct val="140000"/>
              </a:lnSpc>
              <a:buNone/>
            </a:pPr>
            <a:r>
              <a:rPr lang="en-US" sz="1400" dirty="0">
                <a:solidFill>
                  <a:srgbClr val="636E72"/>
                </a:solidFill>
                <a:latin typeface="Calibri" pitchFamily="34" charset="0"/>
                <a:ea typeface="Calibri" pitchFamily="34" charset="-122"/>
                <a:cs typeface="Calibri" pitchFamily="34" charset="-120"/>
              </a:rPr>
              <a:t>be about ANY school, ANY trip.</a:t>
            </a:r>
            <a:endParaRPr lang="en-US" sz="1400" dirty="0"/>
          </a:p>
        </p:txBody>
      </p:sp>
      <p:sp>
        <p:nvSpPr>
          <p:cNvPr id="9" name="Text 6"/>
          <p:cNvSpPr/>
          <p:nvPr/>
        </p:nvSpPr>
        <p:spPr>
          <a:xfrm>
            <a:off x="731520" y="3840480"/>
            <a:ext cx="3383280" cy="365760"/>
          </a:xfrm>
          <a:prstGeom prst="rect">
            <a:avLst/>
          </a:prstGeom>
          <a:noFill/>
          <a:ln/>
        </p:spPr>
        <p:txBody>
          <a:bodyPr wrap="square" rtlCol="0" anchor="ctr"/>
          <a:lstStyle/>
          <a:p>
            <a:pPr indent="0" marL="0">
              <a:buNone/>
            </a:pPr>
            <a:r>
              <a:rPr lang="en-US" sz="1300" b="1" dirty="0">
                <a:solidFill>
                  <a:srgbClr val="E17055"/>
                </a:solidFill>
                <a:latin typeface="Calibri" pitchFamily="34" charset="0"/>
                <a:ea typeface="Calibri" pitchFamily="34" charset="-122"/>
                <a:cs typeface="Calibri" pitchFamily="34" charset="-120"/>
              </a:rPr>
              <a:t>Result: forgettable slop</a:t>
            </a:r>
            <a:endParaRPr lang="en-US" sz="1300" dirty="0"/>
          </a:p>
        </p:txBody>
      </p:sp>
      <p:sp>
        <p:nvSpPr>
          <p:cNvPr id="10" name="Shape 7"/>
          <p:cNvSpPr/>
          <p:nvPr/>
        </p:nvSpPr>
        <p:spPr>
          <a:xfrm>
            <a:off x="4754880" y="1188720"/>
            <a:ext cx="3931920" cy="3474720"/>
          </a:xfrm>
          <a:prstGeom prst="roundRect">
            <a:avLst>
              <a:gd name="adj" fmla="val 3947"/>
            </a:avLst>
          </a:prstGeom>
          <a:solidFill>
            <a:srgbClr val="FFFFFF"/>
          </a:solidFill>
          <a:ln/>
          <a:effectLst>
            <a:outerShdw sx="100000" sy="100000" kx="0" ky="0" algn="bl" rotWithShape="0" blurRad="101600" dist="38100" dir="2700000">
              <a:srgbClr val="000000">
                <a:alpha val="8000"/>
              </a:srgbClr>
            </a:outerShdw>
          </a:effectLst>
        </p:spPr>
      </p:sp>
      <p:pic>
        <p:nvPicPr>
          <p:cNvPr id="11" name="Image 1" descr="preencoded.png">    </p:cNvPr>
          <p:cNvPicPr>
            <a:picLocks noChangeAspect="1"/>
          </p:cNvPicPr>
          <p:nvPr/>
        </p:nvPicPr>
        <p:blipFill>
          <a:blip r:embed="rId2"/>
          <a:stretch>
            <a:fillRect/>
          </a:stretch>
        </p:blipFill>
        <p:spPr>
          <a:xfrm>
            <a:off x="5029200" y="1371600"/>
            <a:ext cx="365760" cy="365760"/>
          </a:xfrm>
          <a:prstGeom prst="rect">
            <a:avLst/>
          </a:prstGeom>
        </p:spPr>
      </p:pic>
      <p:sp>
        <p:nvSpPr>
          <p:cNvPr id="12" name="Text 8"/>
          <p:cNvSpPr/>
          <p:nvPr/>
        </p:nvSpPr>
        <p:spPr>
          <a:xfrm>
            <a:off x="5486400" y="1371600"/>
            <a:ext cx="2926080" cy="365760"/>
          </a:xfrm>
          <a:prstGeom prst="rect">
            <a:avLst/>
          </a:prstGeom>
          <a:noFill/>
          <a:ln/>
        </p:spPr>
        <p:txBody>
          <a:bodyPr wrap="square" lIns="0" tIns="0" rIns="0" bIns="0" rtlCol="0" anchor="ctr"/>
          <a:lstStyle/>
          <a:p>
            <a:pPr indent="0" marL="0">
              <a:buNone/>
            </a:pPr>
            <a:r>
              <a:rPr lang="en-US" sz="1600" b="1" dirty="0">
                <a:solidFill>
                  <a:srgbClr val="00B894"/>
                </a:solidFill>
                <a:latin typeface="Calibri" pitchFamily="34" charset="0"/>
                <a:ea typeface="Calibri" pitchFamily="34" charset="-122"/>
                <a:cs typeface="Calibri" pitchFamily="34" charset="-120"/>
              </a:rPr>
              <a:t>Power-user prompt</a:t>
            </a:r>
            <a:endParaRPr lang="en-US" sz="1600" dirty="0"/>
          </a:p>
        </p:txBody>
      </p:sp>
      <p:sp>
        <p:nvSpPr>
          <p:cNvPr id="13" name="Shape 9"/>
          <p:cNvSpPr/>
          <p:nvPr/>
        </p:nvSpPr>
        <p:spPr>
          <a:xfrm>
            <a:off x="5029200" y="1965960"/>
            <a:ext cx="3383280" cy="914400"/>
          </a:xfrm>
          <a:prstGeom prst="roundRect">
            <a:avLst>
              <a:gd name="adj" fmla="val 10000"/>
            </a:avLst>
          </a:prstGeom>
          <a:solidFill>
            <a:srgbClr val="F0FFF4"/>
          </a:solidFill>
          <a:ln/>
        </p:spPr>
      </p:sp>
      <p:sp>
        <p:nvSpPr>
          <p:cNvPr id="14" name="Text 10"/>
          <p:cNvSpPr/>
          <p:nvPr/>
        </p:nvSpPr>
        <p:spPr>
          <a:xfrm>
            <a:off x="5120640" y="2011680"/>
            <a:ext cx="3200400" cy="822960"/>
          </a:xfrm>
          <a:prstGeom prst="rect">
            <a:avLst/>
          </a:prstGeom>
          <a:noFill/>
          <a:ln/>
        </p:spPr>
        <p:txBody>
          <a:bodyPr wrap="square" rtlCol="0" anchor="ctr"/>
          <a:lstStyle/>
          <a:p>
            <a:pPr indent="0" marL="0">
              <a:lnSpc>
                <a:spcPct val="130000"/>
              </a:lnSpc>
              <a:buNone/>
            </a:pPr>
            <a:r>
              <a:rPr lang="en-US" sz="1400" i="1" dirty="0">
                <a:solidFill>
                  <a:srgbClr val="2D3436"/>
                </a:solidFill>
                <a:latin typeface="Calibri" pitchFamily="34" charset="0"/>
                <a:ea typeface="Calibri" pitchFamily="34" charset="-122"/>
                <a:cs typeface="Calibri" pitchFamily="34" charset="-120"/>
              </a:rPr>
              <a:t>"Write about my class trip to the</a:t>
            </a:r>
            <a:endParaRPr lang="en-US" sz="1400" dirty="0"/>
          </a:p>
          <a:p>
            <a:pPr indent="0" marL="0">
              <a:lnSpc>
                <a:spcPct val="130000"/>
              </a:lnSpc>
              <a:buNone/>
            </a:pPr>
            <a:r>
              <a:rPr lang="en-US" sz="1400" i="1" dirty="0">
                <a:solidFill>
                  <a:srgbClr val="2D3436"/>
                </a:solidFill>
                <a:latin typeface="Calibri" pitchFamily="34" charset="0"/>
                <a:ea typeface="Calibri" pitchFamily="34" charset="-122"/>
                <a:cs typeface="Calibri" pitchFamily="34" charset="-120"/>
              </a:rPr>
              <a:t>zoo, where we saw red pandas,</a:t>
            </a:r>
            <a:endParaRPr lang="en-US" sz="1400" dirty="0"/>
          </a:p>
          <a:p>
            <a:pPr indent="0" marL="0">
              <a:lnSpc>
                <a:spcPct val="130000"/>
              </a:lnSpc>
              <a:buNone/>
            </a:pPr>
            <a:r>
              <a:rPr lang="en-US" sz="1400" i="1" dirty="0">
                <a:solidFill>
                  <a:srgbClr val="2D3436"/>
                </a:solidFill>
                <a:latin typeface="Calibri" pitchFamily="34" charset="0"/>
                <a:ea typeface="Calibri" pitchFamily="34" charset="-122"/>
                <a:cs typeface="Calibri" pitchFamily="34" charset="-120"/>
              </a:rPr>
              <a:t>ate ice cream, and Ali got lost!"</a:t>
            </a:r>
            <a:endParaRPr lang="en-US" sz="1400" dirty="0"/>
          </a:p>
        </p:txBody>
      </p:sp>
      <p:sp>
        <p:nvSpPr>
          <p:cNvPr id="15" name="Text 11"/>
          <p:cNvSpPr/>
          <p:nvPr/>
        </p:nvSpPr>
        <p:spPr>
          <a:xfrm>
            <a:off x="5029200" y="3063240"/>
            <a:ext cx="3383280" cy="731520"/>
          </a:xfrm>
          <a:prstGeom prst="rect">
            <a:avLst/>
          </a:prstGeom>
          <a:noFill/>
          <a:ln/>
        </p:spPr>
        <p:txBody>
          <a:bodyPr wrap="square" rtlCol="0" anchor="ctr"/>
          <a:lstStyle/>
          <a:p>
            <a:pPr indent="0" marL="0">
              <a:lnSpc>
                <a:spcPct val="140000"/>
              </a:lnSpc>
              <a:buNone/>
            </a:pPr>
            <a:r>
              <a:rPr lang="en-US" sz="1400" dirty="0">
                <a:solidFill>
                  <a:srgbClr val="636E72"/>
                </a:solidFill>
                <a:latin typeface="Calibri" pitchFamily="34" charset="0"/>
                <a:ea typeface="Calibri" pitchFamily="34" charset="-122"/>
                <a:cs typeface="Calibri" pitchFamily="34" charset="-120"/>
              </a:rPr>
              <a:t>AI now writes something real</a:t>
            </a:r>
            <a:endParaRPr lang="en-US" sz="1400" dirty="0"/>
          </a:p>
          <a:p>
            <a:pPr indent="0" marL="0">
              <a:lnSpc>
                <a:spcPct val="140000"/>
              </a:lnSpc>
              <a:buNone/>
            </a:pPr>
            <a:r>
              <a:rPr lang="en-US" sz="1400" dirty="0">
                <a:solidFill>
                  <a:srgbClr val="636E72"/>
                </a:solidFill>
                <a:latin typeface="Calibri" pitchFamily="34" charset="0"/>
                <a:ea typeface="Calibri" pitchFamily="34" charset="-122"/>
                <a:cs typeface="Calibri" pitchFamily="34" charset="-120"/>
              </a:rPr>
              <a:t>and fun — about YOUR day,</a:t>
            </a:r>
            <a:endParaRPr lang="en-US" sz="1400" dirty="0"/>
          </a:p>
          <a:p>
            <a:pPr indent="0" marL="0">
              <a:lnSpc>
                <a:spcPct val="140000"/>
              </a:lnSpc>
              <a:buNone/>
            </a:pPr>
            <a:r>
              <a:rPr lang="en-US" sz="1400" dirty="0">
                <a:solidFill>
                  <a:srgbClr val="636E72"/>
                </a:solidFill>
                <a:latin typeface="Calibri" pitchFamily="34" charset="0"/>
                <a:ea typeface="Calibri" pitchFamily="34" charset="-122"/>
                <a:cs typeface="Calibri" pitchFamily="34" charset="-120"/>
              </a:rPr>
              <a:t>with YOUR details.</a:t>
            </a:r>
            <a:endParaRPr lang="en-US" sz="1400" dirty="0"/>
          </a:p>
        </p:txBody>
      </p:sp>
      <p:sp>
        <p:nvSpPr>
          <p:cNvPr id="16" name="Text 12"/>
          <p:cNvSpPr/>
          <p:nvPr/>
        </p:nvSpPr>
        <p:spPr>
          <a:xfrm>
            <a:off x="5029200" y="3840480"/>
            <a:ext cx="3383280" cy="365760"/>
          </a:xfrm>
          <a:prstGeom prst="rect">
            <a:avLst/>
          </a:prstGeom>
          <a:noFill/>
          <a:ln/>
        </p:spPr>
        <p:txBody>
          <a:bodyPr wrap="square" rtlCol="0" anchor="ctr"/>
          <a:lstStyle/>
          <a:p>
            <a:pPr indent="0" marL="0">
              <a:buNone/>
            </a:pPr>
            <a:r>
              <a:rPr lang="en-US" sz="1300" b="1" dirty="0">
                <a:solidFill>
                  <a:srgbClr val="00B894"/>
                </a:solidFill>
                <a:latin typeface="Calibri" pitchFamily="34" charset="0"/>
                <a:ea typeface="Calibri" pitchFamily="34" charset="-122"/>
                <a:cs typeface="Calibri" pitchFamily="34" charset="-120"/>
              </a:rPr>
              <a:t>Result: personal and vivid</a:t>
            </a:r>
            <a:endParaRPr lang="en-US" sz="1300" dirty="0"/>
          </a:p>
        </p:txBody>
      </p:sp>
      <p:sp>
        <p:nvSpPr>
          <p:cNvPr id="17" name="Text 13"/>
          <p:cNvSpPr/>
          <p:nvPr/>
        </p:nvSpPr>
        <p:spPr>
          <a:xfrm>
            <a:off x="3977640" y="2468880"/>
            <a:ext cx="1188720" cy="548640"/>
          </a:xfrm>
          <a:prstGeom prst="rect">
            <a:avLst/>
          </a:prstGeom>
          <a:noFill/>
          <a:ln/>
        </p:spPr>
        <p:txBody>
          <a:bodyPr wrap="square" rtlCol="0" anchor="ctr"/>
          <a:lstStyle/>
          <a:p>
            <a:pPr algn="ctr" indent="0" marL="0">
              <a:buNone/>
            </a:pPr>
            <a:r>
              <a:rPr lang="en-US" sz="2000" b="1" dirty="0">
                <a:solidFill>
                  <a:srgbClr val="6C5CE7"/>
                </a:solidFill>
                <a:latin typeface="Cambria" pitchFamily="34" charset="0"/>
                <a:ea typeface="Cambria" pitchFamily="34" charset="-122"/>
                <a:cs typeface="Cambria" pitchFamily="34" charset="-120"/>
              </a:rPr>
              <a:t>VS</a:t>
            </a: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E8EDF4"/>
        </a:solidFill>
      </p:bgPr>
    </p:bg>
    <p:spTree>
      <p:nvGrpSpPr>
        <p:cNvPr id="1" name=""/>
        <p:cNvGrpSpPr/>
        <p:nvPr/>
      </p:nvGrpSpPr>
      <p:grpSpPr>
        <a:xfrm>
          <a:off x="0" y="0"/>
          <a:ext cx="0" cy="0"/>
          <a:chOff x="0" y="0"/>
          <a:chExt cx="0" cy="0"/>
        </a:xfrm>
      </p:grpSpPr>
      <p:sp>
        <p:nvSpPr>
          <p:cNvPr id="2" name="Text 0"/>
          <p:cNvSpPr/>
          <p:nvPr/>
        </p:nvSpPr>
        <p:spPr>
          <a:xfrm>
            <a:off x="548640" y="274320"/>
            <a:ext cx="8046720" cy="640080"/>
          </a:xfrm>
          <a:prstGeom prst="rect">
            <a:avLst/>
          </a:prstGeom>
          <a:noFill/>
          <a:ln/>
        </p:spPr>
        <p:txBody>
          <a:bodyPr wrap="square" lIns="0" tIns="0" rIns="0" bIns="0" rtlCol="0" anchor="ctr"/>
          <a:lstStyle/>
          <a:p>
            <a:pPr indent="0" marL="0">
              <a:buNone/>
            </a:pPr>
            <a:r>
              <a:rPr lang="en-US" sz="3000" b="1" dirty="0">
                <a:solidFill>
                  <a:srgbClr val="2D3436"/>
                </a:solidFill>
                <a:latin typeface="Cambria" pitchFamily="34" charset="0"/>
                <a:ea typeface="Cambria" pitchFamily="34" charset="-122"/>
                <a:cs typeface="Cambria" pitchFamily="34" charset="-120"/>
              </a:rPr>
              <a:t>More Examples From Your Life</a:t>
            </a:r>
            <a:endParaRPr lang="en-US" sz="3000" dirty="0"/>
          </a:p>
        </p:txBody>
      </p:sp>
      <p:sp>
        <p:nvSpPr>
          <p:cNvPr id="3" name="Shape 1"/>
          <p:cNvSpPr/>
          <p:nvPr/>
        </p:nvSpPr>
        <p:spPr>
          <a:xfrm>
            <a:off x="502920" y="1051560"/>
            <a:ext cx="2606040" cy="3657600"/>
          </a:xfrm>
          <a:prstGeom prst="roundRect">
            <a:avLst>
              <a:gd name="adj" fmla="val 4211"/>
            </a:avLst>
          </a:prstGeom>
          <a:solidFill>
            <a:srgbClr val="FFFFFF"/>
          </a:solidFill>
          <a:ln/>
          <a:effectLst>
            <a:outerShdw sx="100000" sy="100000" kx="0" ky="0" algn="bl" rotWithShape="0" blurRad="101600" dist="38100" dir="2700000">
              <a:srgbClr val="000000">
                <a:alpha val="8000"/>
              </a:srgbClr>
            </a:outerShdw>
          </a:effectLst>
        </p:spPr>
      </p:sp>
      <p:sp>
        <p:nvSpPr>
          <p:cNvPr id="4" name="Shape 2"/>
          <p:cNvSpPr/>
          <p:nvPr/>
        </p:nvSpPr>
        <p:spPr>
          <a:xfrm>
            <a:off x="502920" y="1051560"/>
            <a:ext cx="2606040" cy="457200"/>
          </a:xfrm>
          <a:prstGeom prst="roundRect">
            <a:avLst>
              <a:gd name="adj" fmla="val 24000"/>
            </a:avLst>
          </a:prstGeom>
          <a:solidFill>
            <a:srgbClr val="6C5CE7"/>
          </a:solidFill>
          <a:ln/>
        </p:spPr>
      </p:sp>
      <p:sp>
        <p:nvSpPr>
          <p:cNvPr id="5" name="Shape 3"/>
          <p:cNvSpPr/>
          <p:nvPr/>
        </p:nvSpPr>
        <p:spPr>
          <a:xfrm>
            <a:off x="502920" y="1325880"/>
            <a:ext cx="2606040" cy="201168"/>
          </a:xfrm>
          <a:prstGeom prst="rect">
            <a:avLst/>
          </a:prstGeom>
          <a:solidFill>
            <a:srgbClr val="6C5CE7"/>
          </a:solidFill>
          <a:ln/>
        </p:spPr>
      </p:sp>
      <p:sp>
        <p:nvSpPr>
          <p:cNvPr id="6" name="Text 4"/>
          <p:cNvSpPr/>
          <p:nvPr/>
        </p:nvSpPr>
        <p:spPr>
          <a:xfrm>
            <a:off x="502920" y="1069848"/>
            <a:ext cx="2606040" cy="45720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Homework Help</a:t>
            </a:r>
            <a:endParaRPr lang="en-US" sz="1400" dirty="0"/>
          </a:p>
        </p:txBody>
      </p:sp>
      <p:pic>
        <p:nvPicPr>
          <p:cNvPr id="7" name="Image 0" descr="preencoded.png">    </p:cNvPr>
          <p:cNvPicPr>
            <a:picLocks noChangeAspect="1"/>
          </p:cNvPicPr>
          <p:nvPr/>
        </p:nvPicPr>
        <p:blipFill>
          <a:blip r:embed="rId1"/>
          <a:stretch>
            <a:fillRect/>
          </a:stretch>
        </p:blipFill>
        <p:spPr>
          <a:xfrm>
            <a:off x="640080" y="1691640"/>
            <a:ext cx="274320" cy="274320"/>
          </a:xfrm>
          <a:prstGeom prst="rect">
            <a:avLst/>
          </a:prstGeom>
        </p:spPr>
      </p:pic>
      <p:sp>
        <p:nvSpPr>
          <p:cNvPr id="8" name="Text 5"/>
          <p:cNvSpPr/>
          <p:nvPr/>
        </p:nvSpPr>
        <p:spPr>
          <a:xfrm>
            <a:off x="960120" y="1691640"/>
            <a:ext cx="1371600" cy="274320"/>
          </a:xfrm>
          <a:prstGeom prst="rect">
            <a:avLst/>
          </a:prstGeom>
          <a:noFill/>
          <a:ln/>
        </p:spPr>
        <p:txBody>
          <a:bodyPr wrap="square" lIns="0" tIns="0" rIns="0" bIns="0" rtlCol="0" anchor="ctr"/>
          <a:lstStyle/>
          <a:p>
            <a:pPr indent="0" marL="0">
              <a:buNone/>
            </a:pPr>
            <a:r>
              <a:rPr lang="en-US" sz="1200" b="1" dirty="0">
                <a:solidFill>
                  <a:srgbClr val="E17055"/>
                </a:solidFill>
                <a:latin typeface="Calibri" pitchFamily="34" charset="0"/>
                <a:ea typeface="Calibri" pitchFamily="34" charset="-122"/>
                <a:cs typeface="Calibri" pitchFamily="34" charset="-120"/>
              </a:rPr>
              <a:t>Novice:</a:t>
            </a:r>
            <a:endParaRPr lang="en-US" sz="1200" dirty="0"/>
          </a:p>
        </p:txBody>
      </p:sp>
      <p:sp>
        <p:nvSpPr>
          <p:cNvPr id="9" name="Shape 6"/>
          <p:cNvSpPr/>
          <p:nvPr/>
        </p:nvSpPr>
        <p:spPr>
          <a:xfrm>
            <a:off x="640080" y="2057400"/>
            <a:ext cx="2331720" cy="685800"/>
          </a:xfrm>
          <a:prstGeom prst="roundRect">
            <a:avLst>
              <a:gd name="adj" fmla="val 10667"/>
            </a:avLst>
          </a:prstGeom>
          <a:solidFill>
            <a:srgbClr val="FFF5F5"/>
          </a:solidFill>
          <a:ln/>
        </p:spPr>
      </p:sp>
      <p:sp>
        <p:nvSpPr>
          <p:cNvPr id="10" name="Text 7"/>
          <p:cNvSpPr/>
          <p:nvPr/>
        </p:nvSpPr>
        <p:spPr>
          <a:xfrm>
            <a:off x="731520" y="2075688"/>
            <a:ext cx="2148840" cy="640080"/>
          </a:xfrm>
          <a:prstGeom prst="rect">
            <a:avLst/>
          </a:prstGeom>
          <a:noFill/>
          <a:ln/>
        </p:spPr>
        <p:txBody>
          <a:bodyPr wrap="square" rtlCol="0" anchor="ctr"/>
          <a:lstStyle/>
          <a:p>
            <a:pPr indent="0" marL="0">
              <a:lnSpc>
                <a:spcPct val="120000"/>
              </a:lnSpc>
              <a:buNone/>
            </a:pPr>
            <a:r>
              <a:rPr lang="en-US" sz="1100" i="1" dirty="0">
                <a:solidFill>
                  <a:srgbClr val="2D3436"/>
                </a:solidFill>
                <a:latin typeface="Calibri" pitchFamily="34" charset="0"/>
                <a:ea typeface="Calibri" pitchFamily="34" charset="-122"/>
                <a:cs typeface="Calibri" pitchFamily="34" charset="-120"/>
              </a:rPr>
              <a:t>"Help me with my</a:t>
            </a:r>
            <a:endParaRPr lang="en-US" sz="1100" dirty="0"/>
          </a:p>
          <a:p>
            <a:pPr indent="0" marL="0">
              <a:lnSpc>
                <a:spcPct val="120000"/>
              </a:lnSpc>
              <a:buNone/>
            </a:pPr>
            <a:r>
              <a:rPr lang="en-US" sz="1100" i="1" dirty="0">
                <a:solidFill>
                  <a:srgbClr val="2D3436"/>
                </a:solidFill>
                <a:latin typeface="Calibri" pitchFamily="34" charset="0"/>
                <a:ea typeface="Calibri" pitchFamily="34" charset="-122"/>
                <a:cs typeface="Calibri" pitchFamily="34" charset="-120"/>
              </a:rPr>
              <a:t>science homework."</a:t>
            </a:r>
            <a:endParaRPr lang="en-US" sz="1100" dirty="0"/>
          </a:p>
        </p:txBody>
      </p:sp>
      <p:pic>
        <p:nvPicPr>
          <p:cNvPr id="11" name="Image 1" descr="preencoded.png">    </p:cNvPr>
          <p:cNvPicPr>
            <a:picLocks noChangeAspect="1"/>
          </p:cNvPicPr>
          <p:nvPr/>
        </p:nvPicPr>
        <p:blipFill>
          <a:blip r:embed="rId2"/>
          <a:stretch>
            <a:fillRect/>
          </a:stretch>
        </p:blipFill>
        <p:spPr>
          <a:xfrm>
            <a:off x="640080" y="2880360"/>
            <a:ext cx="274320" cy="274320"/>
          </a:xfrm>
          <a:prstGeom prst="rect">
            <a:avLst/>
          </a:prstGeom>
        </p:spPr>
      </p:pic>
      <p:sp>
        <p:nvSpPr>
          <p:cNvPr id="12" name="Text 8"/>
          <p:cNvSpPr/>
          <p:nvPr/>
        </p:nvSpPr>
        <p:spPr>
          <a:xfrm>
            <a:off x="960120" y="2880360"/>
            <a:ext cx="1828800" cy="274320"/>
          </a:xfrm>
          <a:prstGeom prst="rect">
            <a:avLst/>
          </a:prstGeom>
          <a:noFill/>
          <a:ln/>
        </p:spPr>
        <p:txBody>
          <a:bodyPr wrap="square" lIns="0" tIns="0" rIns="0" bIns="0" rtlCol="0" anchor="ctr"/>
          <a:lstStyle/>
          <a:p>
            <a:pPr indent="0" marL="0">
              <a:buNone/>
            </a:pPr>
            <a:r>
              <a:rPr lang="en-US" sz="1200" b="1" dirty="0">
                <a:solidFill>
                  <a:srgbClr val="00B894"/>
                </a:solidFill>
                <a:latin typeface="Calibri" pitchFamily="34" charset="0"/>
                <a:ea typeface="Calibri" pitchFamily="34" charset="-122"/>
                <a:cs typeface="Calibri" pitchFamily="34" charset="-120"/>
              </a:rPr>
              <a:t>Power user:</a:t>
            </a:r>
            <a:endParaRPr lang="en-US" sz="1200" dirty="0"/>
          </a:p>
        </p:txBody>
      </p:sp>
      <p:sp>
        <p:nvSpPr>
          <p:cNvPr id="13" name="Shape 9"/>
          <p:cNvSpPr/>
          <p:nvPr/>
        </p:nvSpPr>
        <p:spPr>
          <a:xfrm>
            <a:off x="640080" y="3246120"/>
            <a:ext cx="2331720" cy="1234440"/>
          </a:xfrm>
          <a:prstGeom prst="roundRect">
            <a:avLst>
              <a:gd name="adj" fmla="val 5926"/>
            </a:avLst>
          </a:prstGeom>
          <a:solidFill>
            <a:srgbClr val="F3F0FF"/>
          </a:solidFill>
          <a:ln/>
        </p:spPr>
      </p:sp>
      <p:sp>
        <p:nvSpPr>
          <p:cNvPr id="14" name="Text 10"/>
          <p:cNvSpPr/>
          <p:nvPr/>
        </p:nvSpPr>
        <p:spPr>
          <a:xfrm>
            <a:off x="731520" y="3264408"/>
            <a:ext cx="2148840" cy="1188720"/>
          </a:xfrm>
          <a:prstGeom prst="rect">
            <a:avLst/>
          </a:prstGeom>
          <a:noFill/>
          <a:ln/>
        </p:spPr>
        <p:txBody>
          <a:bodyPr wrap="square" rtlCol="0" anchor="ctr"/>
          <a:lstStyle/>
          <a:p>
            <a:pPr indent="0" marL="0">
              <a:lnSpc>
                <a:spcPct val="120000"/>
              </a:lnSpc>
              <a:buNone/>
            </a:pPr>
            <a:r>
              <a:rPr lang="en-US" sz="1100" i="1" dirty="0">
                <a:solidFill>
                  <a:srgbClr val="2D3436"/>
                </a:solidFill>
                <a:latin typeface="Calibri" pitchFamily="34" charset="0"/>
                <a:ea typeface="Calibri" pitchFamily="34" charset="-122"/>
                <a:cs typeface="Calibri" pitchFamily="34" charset="-120"/>
              </a:rPr>
              <a:t>"I'm in grade 7. We're studying</a:t>
            </a:r>
            <a:endParaRPr lang="en-US" sz="1100" dirty="0"/>
          </a:p>
          <a:p>
            <a:pPr indent="0" marL="0">
              <a:lnSpc>
                <a:spcPct val="120000"/>
              </a:lnSpc>
              <a:buNone/>
            </a:pPr>
            <a:r>
              <a:rPr lang="en-US" sz="1100" i="1" dirty="0">
                <a:solidFill>
                  <a:srgbClr val="2D3436"/>
                </a:solidFill>
                <a:latin typeface="Calibri" pitchFamily="34" charset="0"/>
                <a:ea typeface="Calibri" pitchFamily="34" charset="-122"/>
                <a:cs typeface="Calibri" pitchFamily="34" charset="-120"/>
              </a:rPr>
              <a:t>the water cycle. I need to</a:t>
            </a:r>
            <a:endParaRPr lang="en-US" sz="1100" dirty="0"/>
          </a:p>
          <a:p>
            <a:pPr indent="0" marL="0">
              <a:lnSpc>
                <a:spcPct val="120000"/>
              </a:lnSpc>
              <a:buNone/>
            </a:pPr>
            <a:r>
              <a:rPr lang="en-US" sz="1100" i="1" dirty="0">
                <a:solidFill>
                  <a:srgbClr val="2D3436"/>
                </a:solidFill>
                <a:latin typeface="Calibri" pitchFamily="34" charset="0"/>
                <a:ea typeface="Calibri" pitchFamily="34" charset="-122"/>
                <a:cs typeface="Calibri" pitchFamily="34" charset="-120"/>
              </a:rPr>
              <a:t>explain evaporation in my</a:t>
            </a:r>
            <a:endParaRPr lang="en-US" sz="1100" dirty="0"/>
          </a:p>
          <a:p>
            <a:pPr indent="0" marL="0">
              <a:lnSpc>
                <a:spcPct val="120000"/>
              </a:lnSpc>
              <a:buNone/>
            </a:pPr>
            <a:r>
              <a:rPr lang="en-US" sz="1100" i="1" dirty="0">
                <a:solidFill>
                  <a:srgbClr val="2D3436"/>
                </a:solidFill>
                <a:latin typeface="Calibri" pitchFamily="34" charset="0"/>
                <a:ea typeface="Calibri" pitchFamily="34" charset="-122"/>
                <a:cs typeface="Calibri" pitchFamily="34" charset="-120"/>
              </a:rPr>
              <a:t>own words for a poster."</a:t>
            </a:r>
            <a:endParaRPr lang="en-US" sz="1100" dirty="0"/>
          </a:p>
        </p:txBody>
      </p:sp>
      <p:sp>
        <p:nvSpPr>
          <p:cNvPr id="15" name="Shape 11"/>
          <p:cNvSpPr/>
          <p:nvPr/>
        </p:nvSpPr>
        <p:spPr>
          <a:xfrm>
            <a:off x="3383280" y="1051560"/>
            <a:ext cx="2606040" cy="3657600"/>
          </a:xfrm>
          <a:prstGeom prst="roundRect">
            <a:avLst>
              <a:gd name="adj" fmla="val 4211"/>
            </a:avLst>
          </a:prstGeom>
          <a:solidFill>
            <a:srgbClr val="FFFFFF"/>
          </a:solidFill>
          <a:ln/>
          <a:effectLst>
            <a:outerShdw sx="100000" sy="100000" kx="0" ky="0" algn="bl" rotWithShape="0" blurRad="101600" dist="38100" dir="2700000">
              <a:srgbClr val="000000">
                <a:alpha val="8000"/>
              </a:srgbClr>
            </a:outerShdw>
          </a:effectLst>
        </p:spPr>
      </p:sp>
      <p:sp>
        <p:nvSpPr>
          <p:cNvPr id="16" name="Shape 12"/>
          <p:cNvSpPr/>
          <p:nvPr/>
        </p:nvSpPr>
        <p:spPr>
          <a:xfrm>
            <a:off x="3383280" y="1051560"/>
            <a:ext cx="2606040" cy="457200"/>
          </a:xfrm>
          <a:prstGeom prst="roundRect">
            <a:avLst>
              <a:gd name="adj" fmla="val 24000"/>
            </a:avLst>
          </a:prstGeom>
          <a:solidFill>
            <a:srgbClr val="0984E3"/>
          </a:solidFill>
          <a:ln/>
        </p:spPr>
      </p:sp>
      <p:sp>
        <p:nvSpPr>
          <p:cNvPr id="17" name="Shape 13"/>
          <p:cNvSpPr/>
          <p:nvPr/>
        </p:nvSpPr>
        <p:spPr>
          <a:xfrm>
            <a:off x="3383280" y="1325880"/>
            <a:ext cx="2606040" cy="201168"/>
          </a:xfrm>
          <a:prstGeom prst="rect">
            <a:avLst/>
          </a:prstGeom>
          <a:solidFill>
            <a:srgbClr val="0984E3"/>
          </a:solidFill>
          <a:ln/>
        </p:spPr>
      </p:sp>
      <p:sp>
        <p:nvSpPr>
          <p:cNvPr id="18" name="Text 14"/>
          <p:cNvSpPr/>
          <p:nvPr/>
        </p:nvSpPr>
        <p:spPr>
          <a:xfrm>
            <a:off x="3383280" y="1069848"/>
            <a:ext cx="2606040" cy="45720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Birthday Party</a:t>
            </a:r>
            <a:endParaRPr lang="en-US" sz="1400" dirty="0"/>
          </a:p>
        </p:txBody>
      </p:sp>
      <p:pic>
        <p:nvPicPr>
          <p:cNvPr id="19" name="Image 2" descr="preencoded.png">    </p:cNvPr>
          <p:cNvPicPr>
            <a:picLocks noChangeAspect="1"/>
          </p:cNvPicPr>
          <p:nvPr/>
        </p:nvPicPr>
        <p:blipFill>
          <a:blip r:embed="rId3"/>
          <a:stretch>
            <a:fillRect/>
          </a:stretch>
        </p:blipFill>
        <p:spPr>
          <a:xfrm>
            <a:off x="3520440" y="1691640"/>
            <a:ext cx="274320" cy="274320"/>
          </a:xfrm>
          <a:prstGeom prst="rect">
            <a:avLst/>
          </a:prstGeom>
        </p:spPr>
      </p:pic>
      <p:sp>
        <p:nvSpPr>
          <p:cNvPr id="20" name="Text 15"/>
          <p:cNvSpPr/>
          <p:nvPr/>
        </p:nvSpPr>
        <p:spPr>
          <a:xfrm>
            <a:off x="3840480" y="1691640"/>
            <a:ext cx="1371600" cy="274320"/>
          </a:xfrm>
          <a:prstGeom prst="rect">
            <a:avLst/>
          </a:prstGeom>
          <a:noFill/>
          <a:ln/>
        </p:spPr>
        <p:txBody>
          <a:bodyPr wrap="square" lIns="0" tIns="0" rIns="0" bIns="0" rtlCol="0" anchor="ctr"/>
          <a:lstStyle/>
          <a:p>
            <a:pPr indent="0" marL="0">
              <a:buNone/>
            </a:pPr>
            <a:r>
              <a:rPr lang="en-US" sz="1200" b="1" dirty="0">
                <a:solidFill>
                  <a:srgbClr val="E17055"/>
                </a:solidFill>
                <a:latin typeface="Calibri" pitchFamily="34" charset="0"/>
                <a:ea typeface="Calibri" pitchFamily="34" charset="-122"/>
                <a:cs typeface="Calibri" pitchFamily="34" charset="-120"/>
              </a:rPr>
              <a:t>Novice:</a:t>
            </a:r>
            <a:endParaRPr lang="en-US" sz="1200" dirty="0"/>
          </a:p>
        </p:txBody>
      </p:sp>
      <p:sp>
        <p:nvSpPr>
          <p:cNvPr id="21" name="Shape 16"/>
          <p:cNvSpPr/>
          <p:nvPr/>
        </p:nvSpPr>
        <p:spPr>
          <a:xfrm>
            <a:off x="3520440" y="2057400"/>
            <a:ext cx="2331720" cy="685800"/>
          </a:xfrm>
          <a:prstGeom prst="roundRect">
            <a:avLst>
              <a:gd name="adj" fmla="val 10667"/>
            </a:avLst>
          </a:prstGeom>
          <a:solidFill>
            <a:srgbClr val="FFF5F5"/>
          </a:solidFill>
          <a:ln/>
        </p:spPr>
      </p:sp>
      <p:sp>
        <p:nvSpPr>
          <p:cNvPr id="22" name="Text 17"/>
          <p:cNvSpPr/>
          <p:nvPr/>
        </p:nvSpPr>
        <p:spPr>
          <a:xfrm>
            <a:off x="3611880" y="2075688"/>
            <a:ext cx="2148840" cy="640080"/>
          </a:xfrm>
          <a:prstGeom prst="rect">
            <a:avLst/>
          </a:prstGeom>
          <a:noFill/>
          <a:ln/>
        </p:spPr>
        <p:txBody>
          <a:bodyPr wrap="square" rtlCol="0" anchor="ctr"/>
          <a:lstStyle/>
          <a:p>
            <a:pPr indent="0" marL="0">
              <a:lnSpc>
                <a:spcPct val="120000"/>
              </a:lnSpc>
              <a:buNone/>
            </a:pPr>
            <a:r>
              <a:rPr lang="en-US" sz="1100" i="1" dirty="0">
                <a:solidFill>
                  <a:srgbClr val="2D3436"/>
                </a:solidFill>
                <a:latin typeface="Calibri" pitchFamily="34" charset="0"/>
                <a:ea typeface="Calibri" pitchFamily="34" charset="-122"/>
                <a:cs typeface="Calibri" pitchFamily="34" charset="-120"/>
              </a:rPr>
              <a:t>"Plan a birthday party</a:t>
            </a:r>
            <a:endParaRPr lang="en-US" sz="1100" dirty="0"/>
          </a:p>
          <a:p>
            <a:pPr indent="0" marL="0">
              <a:lnSpc>
                <a:spcPct val="120000"/>
              </a:lnSpc>
              <a:buNone/>
            </a:pPr>
            <a:r>
              <a:rPr lang="en-US" sz="1100" i="1" dirty="0">
                <a:solidFill>
                  <a:srgbClr val="2D3436"/>
                </a:solidFill>
                <a:latin typeface="Calibri" pitchFamily="34" charset="0"/>
                <a:ea typeface="Calibri" pitchFamily="34" charset="-122"/>
                <a:cs typeface="Calibri" pitchFamily="34" charset="-120"/>
              </a:rPr>
              <a:t>for me."</a:t>
            </a:r>
            <a:endParaRPr lang="en-US" sz="1100" dirty="0"/>
          </a:p>
        </p:txBody>
      </p:sp>
      <p:pic>
        <p:nvPicPr>
          <p:cNvPr id="23" name="Image 3" descr="preencoded.png">    </p:cNvPr>
          <p:cNvPicPr>
            <a:picLocks noChangeAspect="1"/>
          </p:cNvPicPr>
          <p:nvPr/>
        </p:nvPicPr>
        <p:blipFill>
          <a:blip r:embed="rId4"/>
          <a:stretch>
            <a:fillRect/>
          </a:stretch>
        </p:blipFill>
        <p:spPr>
          <a:xfrm>
            <a:off x="3520440" y="2880360"/>
            <a:ext cx="274320" cy="274320"/>
          </a:xfrm>
          <a:prstGeom prst="rect">
            <a:avLst/>
          </a:prstGeom>
        </p:spPr>
      </p:pic>
      <p:sp>
        <p:nvSpPr>
          <p:cNvPr id="24" name="Text 18"/>
          <p:cNvSpPr/>
          <p:nvPr/>
        </p:nvSpPr>
        <p:spPr>
          <a:xfrm>
            <a:off x="3840480" y="2880360"/>
            <a:ext cx="1828800" cy="274320"/>
          </a:xfrm>
          <a:prstGeom prst="rect">
            <a:avLst/>
          </a:prstGeom>
          <a:noFill/>
          <a:ln/>
        </p:spPr>
        <p:txBody>
          <a:bodyPr wrap="square" lIns="0" tIns="0" rIns="0" bIns="0" rtlCol="0" anchor="ctr"/>
          <a:lstStyle/>
          <a:p>
            <a:pPr indent="0" marL="0">
              <a:buNone/>
            </a:pPr>
            <a:r>
              <a:rPr lang="en-US" sz="1200" b="1" dirty="0">
                <a:solidFill>
                  <a:srgbClr val="00B894"/>
                </a:solidFill>
                <a:latin typeface="Calibri" pitchFamily="34" charset="0"/>
                <a:ea typeface="Calibri" pitchFamily="34" charset="-122"/>
                <a:cs typeface="Calibri" pitchFamily="34" charset="-120"/>
              </a:rPr>
              <a:t>Power user:</a:t>
            </a:r>
            <a:endParaRPr lang="en-US" sz="1200" dirty="0"/>
          </a:p>
        </p:txBody>
      </p:sp>
      <p:sp>
        <p:nvSpPr>
          <p:cNvPr id="25" name="Shape 19"/>
          <p:cNvSpPr/>
          <p:nvPr/>
        </p:nvSpPr>
        <p:spPr>
          <a:xfrm>
            <a:off x="3520440" y="3246120"/>
            <a:ext cx="2331720" cy="1234440"/>
          </a:xfrm>
          <a:prstGeom prst="roundRect">
            <a:avLst>
              <a:gd name="adj" fmla="val 5926"/>
            </a:avLst>
          </a:prstGeom>
          <a:solidFill>
            <a:srgbClr val="EBF5FF"/>
          </a:solidFill>
          <a:ln/>
        </p:spPr>
      </p:sp>
      <p:sp>
        <p:nvSpPr>
          <p:cNvPr id="26" name="Text 20"/>
          <p:cNvSpPr/>
          <p:nvPr/>
        </p:nvSpPr>
        <p:spPr>
          <a:xfrm>
            <a:off x="3611880" y="3264408"/>
            <a:ext cx="2148840" cy="1188720"/>
          </a:xfrm>
          <a:prstGeom prst="rect">
            <a:avLst/>
          </a:prstGeom>
          <a:noFill/>
          <a:ln/>
        </p:spPr>
        <p:txBody>
          <a:bodyPr wrap="square" rtlCol="0" anchor="ctr"/>
          <a:lstStyle/>
          <a:p>
            <a:pPr indent="0" marL="0">
              <a:lnSpc>
                <a:spcPct val="120000"/>
              </a:lnSpc>
              <a:buNone/>
            </a:pPr>
            <a:r>
              <a:rPr lang="en-US" sz="1100" i="1" dirty="0">
                <a:solidFill>
                  <a:srgbClr val="2D3436"/>
                </a:solidFill>
                <a:latin typeface="Calibri" pitchFamily="34" charset="0"/>
                <a:ea typeface="Calibri" pitchFamily="34" charset="-122"/>
                <a:cs typeface="Calibri" pitchFamily="34" charset="-120"/>
              </a:rPr>
              <a:t>"Plan a party for 12 kids,</a:t>
            </a:r>
            <a:endParaRPr lang="en-US" sz="1100" dirty="0"/>
          </a:p>
          <a:p>
            <a:pPr indent="0" marL="0">
              <a:lnSpc>
                <a:spcPct val="120000"/>
              </a:lnSpc>
              <a:buNone/>
            </a:pPr>
            <a:r>
              <a:rPr lang="en-US" sz="1100" i="1" dirty="0">
                <a:solidFill>
                  <a:srgbClr val="2D3436"/>
                </a:solidFill>
                <a:latin typeface="Calibri" pitchFamily="34" charset="0"/>
                <a:ea typeface="Calibri" pitchFamily="34" charset="-122"/>
                <a:cs typeface="Calibri" pitchFamily="34" charset="-120"/>
              </a:rPr>
              <a:t>age 10, at a park. Budget:</a:t>
            </a:r>
            <a:endParaRPr lang="en-US" sz="1100" dirty="0"/>
          </a:p>
          <a:p>
            <a:pPr indent="0" marL="0">
              <a:lnSpc>
                <a:spcPct val="120000"/>
              </a:lnSpc>
              <a:buNone/>
            </a:pPr>
            <a:r>
              <a:rPr lang="en-US" sz="1100" i="1" dirty="0">
                <a:solidFill>
                  <a:srgbClr val="2D3436"/>
                </a:solidFill>
                <a:latin typeface="Calibri" pitchFamily="34" charset="0"/>
                <a:ea typeface="Calibri" pitchFamily="34" charset="-122"/>
                <a:cs typeface="Calibri" pitchFamily="34" charset="-120"/>
              </a:rPr>
              <a:t>$100. Two kids have nut</a:t>
            </a:r>
            <a:endParaRPr lang="en-US" sz="1100" dirty="0"/>
          </a:p>
          <a:p>
            <a:pPr indent="0" marL="0">
              <a:lnSpc>
                <a:spcPct val="120000"/>
              </a:lnSpc>
              <a:buNone/>
            </a:pPr>
            <a:r>
              <a:rPr lang="en-US" sz="1100" i="1" dirty="0">
                <a:solidFill>
                  <a:srgbClr val="2D3436"/>
                </a:solidFill>
                <a:latin typeface="Calibri" pitchFamily="34" charset="0"/>
                <a:ea typeface="Calibri" pitchFamily="34" charset="-122"/>
                <a:cs typeface="Calibri" pitchFamily="34" charset="-120"/>
              </a:rPr>
              <a:t>allergies. Theme: space."</a:t>
            </a:r>
            <a:endParaRPr lang="en-US" sz="1100" dirty="0"/>
          </a:p>
        </p:txBody>
      </p:sp>
      <p:sp>
        <p:nvSpPr>
          <p:cNvPr id="27" name="Shape 21"/>
          <p:cNvSpPr/>
          <p:nvPr/>
        </p:nvSpPr>
        <p:spPr>
          <a:xfrm>
            <a:off x="6263640" y="1051560"/>
            <a:ext cx="2606040" cy="3657600"/>
          </a:xfrm>
          <a:prstGeom prst="roundRect">
            <a:avLst>
              <a:gd name="adj" fmla="val 4211"/>
            </a:avLst>
          </a:prstGeom>
          <a:solidFill>
            <a:srgbClr val="FFFFFF"/>
          </a:solidFill>
          <a:ln/>
          <a:effectLst>
            <a:outerShdw sx="100000" sy="100000" kx="0" ky="0" algn="bl" rotWithShape="0" blurRad="101600" dist="38100" dir="2700000">
              <a:srgbClr val="000000">
                <a:alpha val="8000"/>
              </a:srgbClr>
            </a:outerShdw>
          </a:effectLst>
        </p:spPr>
      </p:sp>
      <p:sp>
        <p:nvSpPr>
          <p:cNvPr id="28" name="Shape 22"/>
          <p:cNvSpPr/>
          <p:nvPr/>
        </p:nvSpPr>
        <p:spPr>
          <a:xfrm>
            <a:off x="6263640" y="1051560"/>
            <a:ext cx="2606040" cy="457200"/>
          </a:xfrm>
          <a:prstGeom prst="roundRect">
            <a:avLst>
              <a:gd name="adj" fmla="val 24000"/>
            </a:avLst>
          </a:prstGeom>
          <a:solidFill>
            <a:srgbClr val="00B894"/>
          </a:solidFill>
          <a:ln/>
        </p:spPr>
      </p:sp>
      <p:sp>
        <p:nvSpPr>
          <p:cNvPr id="29" name="Shape 23"/>
          <p:cNvSpPr/>
          <p:nvPr/>
        </p:nvSpPr>
        <p:spPr>
          <a:xfrm>
            <a:off x="6263640" y="1325880"/>
            <a:ext cx="2606040" cy="201168"/>
          </a:xfrm>
          <a:prstGeom prst="rect">
            <a:avLst/>
          </a:prstGeom>
          <a:solidFill>
            <a:srgbClr val="00B894"/>
          </a:solidFill>
          <a:ln/>
        </p:spPr>
      </p:sp>
      <p:sp>
        <p:nvSpPr>
          <p:cNvPr id="30" name="Text 24"/>
          <p:cNvSpPr/>
          <p:nvPr/>
        </p:nvSpPr>
        <p:spPr>
          <a:xfrm>
            <a:off x="6263640" y="1069848"/>
            <a:ext cx="2606040" cy="45720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Study for a Test</a:t>
            </a:r>
            <a:endParaRPr lang="en-US" sz="1400" dirty="0"/>
          </a:p>
        </p:txBody>
      </p:sp>
      <p:pic>
        <p:nvPicPr>
          <p:cNvPr id="31" name="Image 4" descr="preencoded.png">    </p:cNvPr>
          <p:cNvPicPr>
            <a:picLocks noChangeAspect="1"/>
          </p:cNvPicPr>
          <p:nvPr/>
        </p:nvPicPr>
        <p:blipFill>
          <a:blip r:embed="rId5"/>
          <a:stretch>
            <a:fillRect/>
          </a:stretch>
        </p:blipFill>
        <p:spPr>
          <a:xfrm>
            <a:off x="6400800" y="1691640"/>
            <a:ext cx="274320" cy="274320"/>
          </a:xfrm>
          <a:prstGeom prst="rect">
            <a:avLst/>
          </a:prstGeom>
        </p:spPr>
      </p:pic>
      <p:sp>
        <p:nvSpPr>
          <p:cNvPr id="32" name="Text 25"/>
          <p:cNvSpPr/>
          <p:nvPr/>
        </p:nvSpPr>
        <p:spPr>
          <a:xfrm>
            <a:off x="6720840" y="1691640"/>
            <a:ext cx="1371600" cy="274320"/>
          </a:xfrm>
          <a:prstGeom prst="rect">
            <a:avLst/>
          </a:prstGeom>
          <a:noFill/>
          <a:ln/>
        </p:spPr>
        <p:txBody>
          <a:bodyPr wrap="square" lIns="0" tIns="0" rIns="0" bIns="0" rtlCol="0" anchor="ctr"/>
          <a:lstStyle/>
          <a:p>
            <a:pPr indent="0" marL="0">
              <a:buNone/>
            </a:pPr>
            <a:r>
              <a:rPr lang="en-US" sz="1200" b="1" dirty="0">
                <a:solidFill>
                  <a:srgbClr val="E17055"/>
                </a:solidFill>
                <a:latin typeface="Calibri" pitchFamily="34" charset="0"/>
                <a:ea typeface="Calibri" pitchFamily="34" charset="-122"/>
                <a:cs typeface="Calibri" pitchFamily="34" charset="-120"/>
              </a:rPr>
              <a:t>Novice:</a:t>
            </a:r>
            <a:endParaRPr lang="en-US" sz="1200" dirty="0"/>
          </a:p>
        </p:txBody>
      </p:sp>
      <p:sp>
        <p:nvSpPr>
          <p:cNvPr id="33" name="Shape 26"/>
          <p:cNvSpPr/>
          <p:nvPr/>
        </p:nvSpPr>
        <p:spPr>
          <a:xfrm>
            <a:off x="6400800" y="2057400"/>
            <a:ext cx="2331720" cy="685800"/>
          </a:xfrm>
          <a:prstGeom prst="roundRect">
            <a:avLst>
              <a:gd name="adj" fmla="val 10667"/>
            </a:avLst>
          </a:prstGeom>
          <a:solidFill>
            <a:srgbClr val="FFF5F5"/>
          </a:solidFill>
          <a:ln/>
        </p:spPr>
      </p:sp>
      <p:sp>
        <p:nvSpPr>
          <p:cNvPr id="34" name="Text 27"/>
          <p:cNvSpPr/>
          <p:nvPr/>
        </p:nvSpPr>
        <p:spPr>
          <a:xfrm>
            <a:off x="6492240" y="2075688"/>
            <a:ext cx="2148840" cy="640080"/>
          </a:xfrm>
          <a:prstGeom prst="rect">
            <a:avLst/>
          </a:prstGeom>
          <a:noFill/>
          <a:ln/>
        </p:spPr>
        <p:txBody>
          <a:bodyPr wrap="square" rtlCol="0" anchor="ctr"/>
          <a:lstStyle/>
          <a:p>
            <a:pPr indent="0" marL="0">
              <a:lnSpc>
                <a:spcPct val="120000"/>
              </a:lnSpc>
              <a:buNone/>
            </a:pPr>
            <a:r>
              <a:rPr lang="en-US" sz="1100" i="1" dirty="0">
                <a:solidFill>
                  <a:srgbClr val="2D3436"/>
                </a:solidFill>
                <a:latin typeface="Calibri" pitchFamily="34" charset="0"/>
                <a:ea typeface="Calibri" pitchFamily="34" charset="-122"/>
                <a:cs typeface="Calibri" pitchFamily="34" charset="-120"/>
              </a:rPr>
              <a:t>"Help me study for</a:t>
            </a:r>
            <a:endParaRPr lang="en-US" sz="1100" dirty="0"/>
          </a:p>
          <a:p>
            <a:pPr indent="0" marL="0">
              <a:lnSpc>
                <a:spcPct val="120000"/>
              </a:lnSpc>
              <a:buNone/>
            </a:pPr>
            <a:r>
              <a:rPr lang="en-US" sz="1100" i="1" dirty="0">
                <a:solidFill>
                  <a:srgbClr val="2D3436"/>
                </a:solidFill>
                <a:latin typeface="Calibri" pitchFamily="34" charset="0"/>
                <a:ea typeface="Calibri" pitchFamily="34" charset="-122"/>
                <a:cs typeface="Calibri" pitchFamily="34" charset="-120"/>
              </a:rPr>
              <a:t>my test."</a:t>
            </a:r>
            <a:endParaRPr lang="en-US" sz="1100" dirty="0"/>
          </a:p>
        </p:txBody>
      </p:sp>
      <p:pic>
        <p:nvPicPr>
          <p:cNvPr id="35" name="Image 5" descr="preencoded.png">    </p:cNvPr>
          <p:cNvPicPr>
            <a:picLocks noChangeAspect="1"/>
          </p:cNvPicPr>
          <p:nvPr/>
        </p:nvPicPr>
        <p:blipFill>
          <a:blip r:embed="rId6"/>
          <a:stretch>
            <a:fillRect/>
          </a:stretch>
        </p:blipFill>
        <p:spPr>
          <a:xfrm>
            <a:off x="6400800" y="2880360"/>
            <a:ext cx="274320" cy="274320"/>
          </a:xfrm>
          <a:prstGeom prst="rect">
            <a:avLst/>
          </a:prstGeom>
        </p:spPr>
      </p:pic>
      <p:sp>
        <p:nvSpPr>
          <p:cNvPr id="36" name="Text 28"/>
          <p:cNvSpPr/>
          <p:nvPr/>
        </p:nvSpPr>
        <p:spPr>
          <a:xfrm>
            <a:off x="6720840" y="2880360"/>
            <a:ext cx="1828800" cy="274320"/>
          </a:xfrm>
          <a:prstGeom prst="rect">
            <a:avLst/>
          </a:prstGeom>
          <a:noFill/>
          <a:ln/>
        </p:spPr>
        <p:txBody>
          <a:bodyPr wrap="square" lIns="0" tIns="0" rIns="0" bIns="0" rtlCol="0" anchor="ctr"/>
          <a:lstStyle/>
          <a:p>
            <a:pPr indent="0" marL="0">
              <a:buNone/>
            </a:pPr>
            <a:r>
              <a:rPr lang="en-US" sz="1200" b="1" dirty="0">
                <a:solidFill>
                  <a:srgbClr val="00B894"/>
                </a:solidFill>
                <a:latin typeface="Calibri" pitchFamily="34" charset="0"/>
                <a:ea typeface="Calibri" pitchFamily="34" charset="-122"/>
                <a:cs typeface="Calibri" pitchFamily="34" charset="-120"/>
              </a:rPr>
              <a:t>Power user:</a:t>
            </a:r>
            <a:endParaRPr lang="en-US" sz="1200" dirty="0"/>
          </a:p>
        </p:txBody>
      </p:sp>
      <p:sp>
        <p:nvSpPr>
          <p:cNvPr id="37" name="Shape 29"/>
          <p:cNvSpPr/>
          <p:nvPr/>
        </p:nvSpPr>
        <p:spPr>
          <a:xfrm>
            <a:off x="6400800" y="3246120"/>
            <a:ext cx="2331720" cy="1234440"/>
          </a:xfrm>
          <a:prstGeom prst="roundRect">
            <a:avLst>
              <a:gd name="adj" fmla="val 5926"/>
            </a:avLst>
          </a:prstGeom>
          <a:solidFill>
            <a:srgbClr val="F0FFF4"/>
          </a:solidFill>
          <a:ln/>
        </p:spPr>
      </p:sp>
      <p:sp>
        <p:nvSpPr>
          <p:cNvPr id="38" name="Text 30"/>
          <p:cNvSpPr/>
          <p:nvPr/>
        </p:nvSpPr>
        <p:spPr>
          <a:xfrm>
            <a:off x="6492240" y="3264408"/>
            <a:ext cx="2148840" cy="1188720"/>
          </a:xfrm>
          <a:prstGeom prst="rect">
            <a:avLst/>
          </a:prstGeom>
          <a:noFill/>
          <a:ln/>
        </p:spPr>
        <p:txBody>
          <a:bodyPr wrap="square" rtlCol="0" anchor="ctr"/>
          <a:lstStyle/>
          <a:p>
            <a:pPr indent="0" marL="0">
              <a:lnSpc>
                <a:spcPct val="120000"/>
              </a:lnSpc>
              <a:buNone/>
            </a:pPr>
            <a:r>
              <a:rPr lang="en-US" sz="1100" i="1" dirty="0">
                <a:solidFill>
                  <a:srgbClr val="2D3436"/>
                </a:solidFill>
                <a:latin typeface="Calibri" pitchFamily="34" charset="0"/>
                <a:ea typeface="Calibri" pitchFamily="34" charset="-122"/>
                <a:cs typeface="Calibri" pitchFamily="34" charset="-120"/>
              </a:rPr>
              <a:t>"Quiz me on Chapter 5 of</a:t>
            </a:r>
            <a:endParaRPr lang="en-US" sz="1100" dirty="0"/>
          </a:p>
          <a:p>
            <a:pPr indent="0" marL="0">
              <a:lnSpc>
                <a:spcPct val="120000"/>
              </a:lnSpc>
              <a:buNone/>
            </a:pPr>
            <a:r>
              <a:rPr lang="en-US" sz="1100" i="1" dirty="0">
                <a:solidFill>
                  <a:srgbClr val="2D3436"/>
                </a:solidFill>
                <a:latin typeface="Calibri" pitchFamily="34" charset="0"/>
                <a:ea typeface="Calibri" pitchFamily="34" charset="-122"/>
                <a:cs typeface="Calibri" pitchFamily="34" charset="-120"/>
              </a:rPr>
              <a:t>my Pakistan Studies book.</a:t>
            </a:r>
            <a:endParaRPr lang="en-US" sz="1100" dirty="0"/>
          </a:p>
          <a:p>
            <a:pPr indent="0" marL="0">
              <a:lnSpc>
                <a:spcPct val="120000"/>
              </a:lnSpc>
              <a:buNone/>
            </a:pPr>
            <a:r>
              <a:rPr lang="en-US" sz="1100" i="1" dirty="0">
                <a:solidFill>
                  <a:srgbClr val="2D3436"/>
                </a:solidFill>
                <a:latin typeface="Calibri" pitchFamily="34" charset="0"/>
                <a:ea typeface="Calibri" pitchFamily="34" charset="-122"/>
                <a:cs typeface="Calibri" pitchFamily="34" charset="-120"/>
              </a:rPr>
              <a:t>Focus on the Mughal Empire.</a:t>
            </a:r>
            <a:endParaRPr lang="en-US" sz="1100" dirty="0"/>
          </a:p>
          <a:p>
            <a:pPr indent="0" marL="0">
              <a:lnSpc>
                <a:spcPct val="120000"/>
              </a:lnSpc>
              <a:buNone/>
            </a:pPr>
            <a:r>
              <a:rPr lang="en-US" sz="1100" i="1" dirty="0">
                <a:solidFill>
                  <a:srgbClr val="2D3436"/>
                </a:solidFill>
                <a:latin typeface="Calibri" pitchFamily="34" charset="0"/>
                <a:ea typeface="Calibri" pitchFamily="34" charset="-122"/>
                <a:cs typeface="Calibri" pitchFamily="34" charset="-120"/>
              </a:rPr>
              <a:t>Ask 10 questions, start easy."</a:t>
            </a:r>
            <a:endParaRPr lang="en-US" sz="1100" dirty="0"/>
          </a:p>
        </p:txBody>
      </p:sp>
      <p:sp>
        <p:nvSpPr>
          <p:cNvPr id="39" name="Text 31"/>
          <p:cNvSpPr/>
          <p:nvPr/>
        </p:nvSpPr>
        <p:spPr>
          <a:xfrm>
            <a:off x="548640" y="4709160"/>
            <a:ext cx="8046720" cy="320040"/>
          </a:xfrm>
          <a:prstGeom prst="rect">
            <a:avLst/>
          </a:prstGeom>
          <a:noFill/>
          <a:ln/>
        </p:spPr>
        <p:txBody>
          <a:bodyPr wrap="square" rtlCol="0" anchor="ctr"/>
          <a:lstStyle/>
          <a:p>
            <a:pPr algn="ctr" indent="0" marL="0">
              <a:buNone/>
            </a:pPr>
            <a:r>
              <a:rPr lang="en-US" sz="1300" i="1" dirty="0">
                <a:solidFill>
                  <a:srgbClr val="6C5CE7"/>
                </a:solidFill>
                <a:latin typeface="Calibri" pitchFamily="34" charset="0"/>
                <a:ea typeface="Calibri" pitchFamily="34" charset="-122"/>
                <a:cs typeface="Calibri" pitchFamily="34" charset="-120"/>
              </a:rPr>
              <a:t>Same AI, same brain — the only difference is what YOU tell it.</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8EDF4"/>
        </a:solidFill>
      </p:bgPr>
    </p:bg>
    <p:spTree>
      <p:nvGrpSpPr>
        <p:cNvPr id="1" name=""/>
        <p:cNvGrpSpPr/>
        <p:nvPr/>
      </p:nvGrpSpPr>
      <p:grpSpPr>
        <a:xfrm>
          <a:off x="0" y="0"/>
          <a:ext cx="0" cy="0"/>
          <a:chOff x="0" y="0"/>
          <a:chExt cx="0" cy="0"/>
        </a:xfrm>
      </p:grpSpPr>
      <p:sp>
        <p:nvSpPr>
          <p:cNvPr id="2" name="Text 0"/>
          <p:cNvSpPr/>
          <p:nvPr/>
        </p:nvSpPr>
        <p:spPr>
          <a:xfrm>
            <a:off x="548640" y="320040"/>
            <a:ext cx="6858000" cy="640080"/>
          </a:xfrm>
          <a:prstGeom prst="rect">
            <a:avLst/>
          </a:prstGeom>
          <a:noFill/>
          <a:ln/>
        </p:spPr>
        <p:txBody>
          <a:bodyPr wrap="square" lIns="0" tIns="0" rIns="0" bIns="0" rtlCol="0" anchor="ctr"/>
          <a:lstStyle/>
          <a:p>
            <a:pPr indent="0" marL="0">
              <a:buNone/>
            </a:pPr>
            <a:r>
              <a:rPr lang="en-US" sz="3000" b="1" dirty="0">
                <a:solidFill>
                  <a:srgbClr val="2D3436"/>
                </a:solidFill>
                <a:latin typeface="Cambria" pitchFamily="34" charset="0"/>
                <a:ea typeface="Cambria" pitchFamily="34" charset="-122"/>
                <a:cs typeface="Cambria" pitchFamily="34" charset="-120"/>
              </a:rPr>
              <a:t>Watch Out for "Slop"</a:t>
            </a:r>
            <a:endParaRPr lang="en-US" sz="3000" dirty="0"/>
          </a:p>
        </p:txBody>
      </p:sp>
      <p:pic>
        <p:nvPicPr>
          <p:cNvPr id="3" name="Image 0" descr="preencoded.png">    </p:cNvPr>
          <p:cNvPicPr>
            <a:picLocks noChangeAspect="1"/>
          </p:cNvPicPr>
          <p:nvPr/>
        </p:nvPicPr>
        <p:blipFill>
          <a:blip r:embed="rId1"/>
          <a:stretch>
            <a:fillRect/>
          </a:stretch>
        </p:blipFill>
        <p:spPr>
          <a:xfrm>
            <a:off x="8046720" y="320040"/>
            <a:ext cx="594360" cy="594360"/>
          </a:xfrm>
          <a:prstGeom prst="rect">
            <a:avLst/>
          </a:prstGeom>
        </p:spPr>
      </p:pic>
      <p:sp>
        <p:nvSpPr>
          <p:cNvPr id="4" name="Shape 1"/>
          <p:cNvSpPr/>
          <p:nvPr/>
        </p:nvSpPr>
        <p:spPr>
          <a:xfrm>
            <a:off x="548640" y="1188720"/>
            <a:ext cx="8046720" cy="1097280"/>
          </a:xfrm>
          <a:prstGeom prst="roundRect">
            <a:avLst>
              <a:gd name="adj" fmla="val 10000"/>
            </a:avLst>
          </a:prstGeom>
          <a:solidFill>
            <a:srgbClr val="FFF8E1"/>
          </a:solidFill>
          <a:ln/>
          <a:effectLst>
            <a:outerShdw sx="100000" sy="100000" kx="0" ky="0" algn="bl" rotWithShape="0" blurRad="101600" dist="38100" dir="2700000">
              <a:srgbClr val="000000">
                <a:alpha val="8000"/>
              </a:srgbClr>
            </a:outerShdw>
          </a:effectLst>
        </p:spPr>
      </p:sp>
      <p:pic>
        <p:nvPicPr>
          <p:cNvPr id="5" name="Image 1" descr="preencoded.png">    </p:cNvPr>
          <p:cNvPicPr>
            <a:picLocks noChangeAspect="1"/>
          </p:cNvPicPr>
          <p:nvPr/>
        </p:nvPicPr>
        <p:blipFill>
          <a:blip r:embed="rId2"/>
          <a:stretch>
            <a:fillRect/>
          </a:stretch>
        </p:blipFill>
        <p:spPr>
          <a:xfrm>
            <a:off x="914400" y="1417320"/>
            <a:ext cx="457200" cy="457200"/>
          </a:xfrm>
          <a:prstGeom prst="rect">
            <a:avLst/>
          </a:prstGeom>
        </p:spPr>
      </p:pic>
      <p:sp>
        <p:nvSpPr>
          <p:cNvPr id="6" name="Text 2"/>
          <p:cNvSpPr/>
          <p:nvPr/>
        </p:nvSpPr>
        <p:spPr>
          <a:xfrm>
            <a:off x="1554480" y="1280160"/>
            <a:ext cx="6675120" cy="914400"/>
          </a:xfrm>
          <a:prstGeom prst="rect">
            <a:avLst/>
          </a:prstGeom>
          <a:noFill/>
          <a:ln/>
        </p:spPr>
        <p:txBody>
          <a:bodyPr wrap="square" rtlCol="0" anchor="ctr"/>
          <a:lstStyle/>
          <a:p>
            <a:pPr indent="0" marL="0">
              <a:buNone/>
            </a:pPr>
            <a:r>
              <a:rPr lang="en-US" sz="2000" b="1" dirty="0">
                <a:solidFill>
                  <a:srgbClr val="E17055"/>
                </a:solidFill>
                <a:latin typeface="Calibri" pitchFamily="34" charset="0"/>
                <a:ea typeface="Calibri" pitchFamily="34" charset="-122"/>
                <a:cs typeface="Calibri" pitchFamily="34" charset="-120"/>
              </a:rPr>
              <a:t>SLOP</a:t>
            </a:r>
            <a:pPr indent="0" marL="0">
              <a:buNone/>
            </a:pPr>
            <a:r>
              <a:rPr lang="en-US" sz="1800" dirty="0">
                <a:solidFill>
                  <a:srgbClr val="2D3436"/>
                </a:solidFill>
                <a:latin typeface="Calibri" pitchFamily="34" charset="0"/>
                <a:ea typeface="Calibri" pitchFamily="34" charset="-122"/>
                <a:cs typeface="Calibri" pitchFamily="34" charset="-120"/>
              </a:rPr>
              <a:t> = AI writing that sounds okay but says absolutely nothing.</a:t>
            </a:r>
            <a:endParaRPr lang="en-US" sz="2000" dirty="0"/>
          </a:p>
        </p:txBody>
      </p:sp>
      <p:sp>
        <p:nvSpPr>
          <p:cNvPr id="7" name="Shape 3"/>
          <p:cNvSpPr/>
          <p:nvPr/>
        </p:nvSpPr>
        <p:spPr>
          <a:xfrm>
            <a:off x="548640" y="2514600"/>
            <a:ext cx="3840480" cy="2331720"/>
          </a:xfrm>
          <a:prstGeom prst="roundRect">
            <a:avLst>
              <a:gd name="adj" fmla="val 4706"/>
            </a:avLst>
          </a:prstGeom>
          <a:solidFill>
            <a:srgbClr val="FFFFFF"/>
          </a:solidFill>
          <a:ln/>
          <a:effectLst>
            <a:outerShdw sx="100000" sy="100000" kx="0" ky="0" algn="bl" rotWithShape="0" blurRad="101600" dist="38100" dir="2700000">
              <a:srgbClr val="000000">
                <a:alpha val="8000"/>
              </a:srgbClr>
            </a:outerShdw>
          </a:effectLst>
        </p:spPr>
      </p:sp>
      <p:sp>
        <p:nvSpPr>
          <p:cNvPr id="8" name="Text 4"/>
          <p:cNvSpPr/>
          <p:nvPr/>
        </p:nvSpPr>
        <p:spPr>
          <a:xfrm>
            <a:off x="822960" y="2651760"/>
            <a:ext cx="3291840" cy="320040"/>
          </a:xfrm>
          <a:prstGeom prst="rect">
            <a:avLst/>
          </a:prstGeom>
          <a:noFill/>
          <a:ln/>
        </p:spPr>
        <p:txBody>
          <a:bodyPr wrap="square" lIns="0" tIns="0" rIns="0" bIns="0" rtlCol="0" anchor="ctr"/>
          <a:lstStyle/>
          <a:p>
            <a:pPr indent="0" marL="0">
              <a:buNone/>
            </a:pPr>
            <a:r>
              <a:rPr lang="en-US" sz="1400" b="1" dirty="0">
                <a:solidFill>
                  <a:srgbClr val="E17055"/>
                </a:solidFill>
                <a:latin typeface="Calibri" pitchFamily="34" charset="0"/>
                <a:ea typeface="Calibri" pitchFamily="34" charset="-122"/>
                <a:cs typeface="Calibri" pitchFamily="34" charset="-120"/>
              </a:rPr>
              <a:t>How to spot slop:</a:t>
            </a:r>
            <a:endParaRPr lang="en-US" sz="1400" dirty="0"/>
          </a:p>
        </p:txBody>
      </p:sp>
      <p:sp>
        <p:nvSpPr>
          <p:cNvPr id="9" name="Text 5"/>
          <p:cNvSpPr/>
          <p:nvPr/>
        </p:nvSpPr>
        <p:spPr>
          <a:xfrm>
            <a:off x="822960" y="3017520"/>
            <a:ext cx="3291840" cy="1645920"/>
          </a:xfrm>
          <a:prstGeom prst="rect">
            <a:avLst/>
          </a:prstGeom>
          <a:noFill/>
          <a:ln/>
        </p:spPr>
        <p:txBody>
          <a:bodyPr wrap="square" rtlCol="0" anchor="ctr"/>
          <a:lstStyle/>
          <a:p>
            <a:pPr marL="342900" indent="-342900">
              <a:lnSpc>
                <a:spcPct val="140000"/>
              </a:lnSpc>
              <a:spcAft>
                <a:spcPts val="400"/>
              </a:spcAft>
              <a:buSzPct val="100000"/>
              <a:buChar char="•"/>
            </a:pPr>
            <a:r>
              <a:rPr lang="en-US" sz="1250" dirty="0">
                <a:solidFill>
                  <a:srgbClr val="2D3436"/>
                </a:solidFill>
                <a:latin typeface="Calibri" pitchFamily="34" charset="0"/>
                <a:ea typeface="Calibri" pitchFamily="34" charset="-122"/>
                <a:cs typeface="Calibri" pitchFamily="34" charset="-120"/>
              </a:rPr>
              <a:t>It starts with "In today's fast-paced world..."</a:t>
            </a:r>
            <a:endParaRPr lang="en-US" sz="1250" dirty="0"/>
          </a:p>
          <a:p>
            <a:pPr marL="342900" indent="-342900">
              <a:lnSpc>
                <a:spcPct val="140000"/>
              </a:lnSpc>
              <a:spcAft>
                <a:spcPts val="400"/>
              </a:spcAft>
              <a:buSzPct val="100000"/>
              <a:buChar char="•"/>
            </a:pPr>
            <a:r>
              <a:rPr lang="en-US" sz="1250" dirty="0">
                <a:solidFill>
                  <a:srgbClr val="2D3436"/>
                </a:solidFill>
                <a:latin typeface="Calibri" pitchFamily="34" charset="0"/>
                <a:ea typeface="Calibri" pitchFamily="34" charset="-122"/>
                <a:cs typeface="Calibri" pitchFamily="34" charset="-120"/>
              </a:rPr>
              <a:t>It could be about anything — nothing specific</a:t>
            </a:r>
            <a:endParaRPr lang="en-US" sz="1250" dirty="0"/>
          </a:p>
          <a:p>
            <a:pPr marL="342900" indent="-342900">
              <a:lnSpc>
                <a:spcPct val="140000"/>
              </a:lnSpc>
              <a:spcAft>
                <a:spcPts val="400"/>
              </a:spcAft>
              <a:buSzPct val="100000"/>
              <a:buChar char="•"/>
            </a:pPr>
            <a:r>
              <a:rPr lang="en-US" sz="1250" dirty="0">
                <a:solidFill>
                  <a:srgbClr val="2D3436"/>
                </a:solidFill>
                <a:latin typeface="Calibri" pitchFamily="34" charset="0"/>
                <a:ea typeface="Calibri" pitchFamily="34" charset="-122"/>
                <a:cs typeface="Calibri" pitchFamily="34" charset="-120"/>
              </a:rPr>
              <a:t>It sounds smooth but you forget it instantly</a:t>
            </a:r>
            <a:endParaRPr lang="en-US" sz="1250" dirty="0"/>
          </a:p>
          <a:p>
            <a:pPr marL="342900" indent="-342900">
              <a:lnSpc>
                <a:spcPct val="140000"/>
              </a:lnSpc>
              <a:spcAft>
                <a:spcPts val="400"/>
              </a:spcAft>
              <a:buSzPct val="100000"/>
              <a:buChar char="•"/>
            </a:pPr>
            <a:r>
              <a:rPr lang="en-US" sz="1250" dirty="0">
                <a:solidFill>
                  <a:srgbClr val="2D3436"/>
                </a:solidFill>
                <a:latin typeface="Calibri" pitchFamily="34" charset="0"/>
                <a:ea typeface="Calibri" pitchFamily="34" charset="-122"/>
                <a:cs typeface="Calibri" pitchFamily="34" charset="-120"/>
              </a:rPr>
              <a:t>It happens when you give AI no details</a:t>
            </a:r>
            <a:endParaRPr lang="en-US" sz="1250" dirty="0"/>
          </a:p>
        </p:txBody>
      </p:sp>
      <p:sp>
        <p:nvSpPr>
          <p:cNvPr id="10" name="Shape 6"/>
          <p:cNvSpPr/>
          <p:nvPr/>
        </p:nvSpPr>
        <p:spPr>
          <a:xfrm>
            <a:off x="4754880" y="2514600"/>
            <a:ext cx="3840480" cy="2331720"/>
          </a:xfrm>
          <a:prstGeom prst="roundRect">
            <a:avLst>
              <a:gd name="adj" fmla="val 4706"/>
            </a:avLst>
          </a:prstGeom>
          <a:solidFill>
            <a:srgbClr val="F0FFF4"/>
          </a:solidFill>
          <a:ln/>
          <a:effectLst>
            <a:outerShdw sx="100000" sy="100000" kx="0" ky="0" algn="bl" rotWithShape="0" blurRad="101600" dist="38100" dir="2700000">
              <a:srgbClr val="000000">
                <a:alpha val="8000"/>
              </a:srgbClr>
            </a:outerShdw>
          </a:effectLst>
        </p:spPr>
      </p:sp>
      <p:pic>
        <p:nvPicPr>
          <p:cNvPr id="11" name="Image 2" descr="preencoded.png">    </p:cNvPr>
          <p:cNvPicPr>
            <a:picLocks noChangeAspect="1"/>
          </p:cNvPicPr>
          <p:nvPr/>
        </p:nvPicPr>
        <p:blipFill>
          <a:blip r:embed="rId3"/>
          <a:stretch>
            <a:fillRect/>
          </a:stretch>
        </p:blipFill>
        <p:spPr>
          <a:xfrm>
            <a:off x="5029200" y="2651760"/>
            <a:ext cx="320040" cy="320040"/>
          </a:xfrm>
          <a:prstGeom prst="rect">
            <a:avLst/>
          </a:prstGeom>
        </p:spPr>
      </p:pic>
      <p:sp>
        <p:nvSpPr>
          <p:cNvPr id="12" name="Text 7"/>
          <p:cNvSpPr/>
          <p:nvPr/>
        </p:nvSpPr>
        <p:spPr>
          <a:xfrm>
            <a:off x="5440680" y="2651760"/>
            <a:ext cx="2743200" cy="320040"/>
          </a:xfrm>
          <a:prstGeom prst="rect">
            <a:avLst/>
          </a:prstGeom>
          <a:noFill/>
          <a:ln/>
        </p:spPr>
        <p:txBody>
          <a:bodyPr wrap="square" lIns="0" tIns="0" rIns="0" bIns="0" rtlCol="0" anchor="ctr"/>
          <a:lstStyle/>
          <a:p>
            <a:pPr indent="0" marL="0">
              <a:buNone/>
            </a:pPr>
            <a:r>
              <a:rPr lang="en-US" sz="1400" b="1" dirty="0">
                <a:solidFill>
                  <a:srgbClr val="00B894"/>
                </a:solidFill>
                <a:latin typeface="Calibri" pitchFamily="34" charset="0"/>
                <a:ea typeface="Calibri" pitchFamily="34" charset="-122"/>
                <a:cs typeface="Calibri" pitchFamily="34" charset="-120"/>
              </a:rPr>
              <a:t>The cure:</a:t>
            </a:r>
            <a:endParaRPr lang="en-US" sz="1400" dirty="0"/>
          </a:p>
        </p:txBody>
      </p:sp>
      <p:sp>
        <p:nvSpPr>
          <p:cNvPr id="13" name="Text 8"/>
          <p:cNvSpPr/>
          <p:nvPr/>
        </p:nvSpPr>
        <p:spPr>
          <a:xfrm>
            <a:off x="5029200" y="3063240"/>
            <a:ext cx="3291840" cy="1554480"/>
          </a:xfrm>
          <a:prstGeom prst="rect">
            <a:avLst/>
          </a:prstGeom>
          <a:noFill/>
          <a:ln/>
        </p:spPr>
        <p:txBody>
          <a:bodyPr wrap="square" rtlCol="0" anchor="ctr"/>
          <a:lstStyle/>
          <a:p>
            <a:pPr indent="0" marL="0">
              <a:lnSpc>
                <a:spcPct val="140000"/>
              </a:lnSpc>
              <a:buNone/>
            </a:pPr>
            <a:r>
              <a:rPr lang="en-US" sz="1500" dirty="0">
                <a:solidFill>
                  <a:srgbClr val="2D3436"/>
                </a:solidFill>
                <a:latin typeface="Calibri" pitchFamily="34" charset="0"/>
                <a:ea typeface="Calibri" pitchFamily="34" charset="-122"/>
                <a:cs typeface="Calibri" pitchFamily="34" charset="-120"/>
              </a:rPr>
              <a:t>Give AI real details</a:t>
            </a:r>
            <a:endParaRPr lang="en-US" sz="1500" dirty="0"/>
          </a:p>
          <a:p>
            <a:pPr indent="0" marL="0">
              <a:lnSpc>
                <a:spcPct val="140000"/>
              </a:lnSpc>
              <a:buNone/>
            </a:pPr>
            <a:r>
              <a:rPr lang="en-US" sz="1500" dirty="0">
                <a:solidFill>
                  <a:srgbClr val="2D3436"/>
                </a:solidFill>
                <a:latin typeface="Calibri" pitchFamily="34" charset="0"/>
                <a:ea typeface="Calibri" pitchFamily="34" charset="-122"/>
                <a:cs typeface="Calibri" pitchFamily="34" charset="-120"/>
              </a:rPr>
              <a:t>and clear directions!</a:t>
            </a:r>
            <a:endParaRPr lang="en-US" sz="1500" dirty="0"/>
          </a:p>
          <a:p>
            <a:pPr indent="0" marL="0">
              <a:lnSpc>
                <a:spcPct val="140000"/>
              </a:lnSpc>
              <a:buNone/>
            </a:pPr>
            <a:endParaRPr lang="en-US" sz="1500" dirty="0"/>
          </a:p>
          <a:p>
            <a:pPr indent="0" marL="0">
              <a:lnSpc>
                <a:spcPct val="140000"/>
              </a:lnSpc>
              <a:buNone/>
            </a:pPr>
            <a:r>
              <a:rPr lang="en-US" sz="1500" dirty="0">
                <a:solidFill>
                  <a:srgbClr val="2D3436"/>
                </a:solidFill>
                <a:latin typeface="Calibri" pitchFamily="34" charset="0"/>
                <a:ea typeface="Calibri" pitchFamily="34" charset="-122"/>
                <a:cs typeface="Calibri" pitchFamily="34" charset="-120"/>
              </a:rPr>
              <a:t>Details in = quality out.</a:t>
            </a:r>
            <a:endParaRPr lang="en-US" sz="1500" dirty="0"/>
          </a:p>
          <a:p>
            <a:pPr indent="0" marL="0">
              <a:lnSpc>
                <a:spcPct val="140000"/>
              </a:lnSpc>
              <a:buNone/>
            </a:pPr>
            <a:r>
              <a:rPr lang="en-US" sz="1500" dirty="0">
                <a:solidFill>
                  <a:srgbClr val="2D3436"/>
                </a:solidFill>
                <a:latin typeface="Calibri" pitchFamily="34" charset="0"/>
                <a:ea typeface="Calibri" pitchFamily="34" charset="-122"/>
                <a:cs typeface="Calibri" pitchFamily="34" charset="-120"/>
              </a:rPr>
              <a:t>No details in = slop out.</a:t>
            </a:r>
            <a:endParaRPr lang="en-US" sz="15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E8EDF4"/>
        </a:solidFill>
      </p:bgPr>
    </p:bg>
    <p:spTree>
      <p:nvGrpSpPr>
        <p:cNvPr id="1" name=""/>
        <p:cNvGrpSpPr/>
        <p:nvPr/>
      </p:nvGrpSpPr>
      <p:grpSpPr>
        <a:xfrm>
          <a:off x="0" y="0"/>
          <a:ext cx="0" cy="0"/>
          <a:chOff x="0" y="0"/>
          <a:chExt cx="0" cy="0"/>
        </a:xfrm>
      </p:grpSpPr>
      <p:sp>
        <p:nvSpPr>
          <p:cNvPr id="2" name="Text 0"/>
          <p:cNvSpPr/>
          <p:nvPr/>
        </p:nvSpPr>
        <p:spPr>
          <a:xfrm>
            <a:off x="548640" y="274320"/>
            <a:ext cx="6858000" cy="640080"/>
          </a:xfrm>
          <a:prstGeom prst="rect">
            <a:avLst/>
          </a:prstGeom>
          <a:noFill/>
          <a:ln/>
        </p:spPr>
        <p:txBody>
          <a:bodyPr wrap="square" lIns="0" tIns="0" rIns="0" bIns="0" rtlCol="0" anchor="ctr"/>
          <a:lstStyle/>
          <a:p>
            <a:pPr indent="0" marL="0">
              <a:buNone/>
            </a:pPr>
            <a:r>
              <a:rPr lang="en-US" sz="3000" b="1" dirty="0">
                <a:solidFill>
                  <a:srgbClr val="2D3436"/>
                </a:solidFill>
                <a:latin typeface="Cambria" pitchFamily="34" charset="0"/>
                <a:ea typeface="Cambria" pitchFamily="34" charset="-122"/>
                <a:cs typeface="Cambria" pitchFamily="34" charset="-120"/>
              </a:rPr>
              <a:t>Your Briefing Checklist</a:t>
            </a:r>
            <a:endParaRPr lang="en-US" sz="3000" dirty="0"/>
          </a:p>
        </p:txBody>
      </p:sp>
      <p:pic>
        <p:nvPicPr>
          <p:cNvPr id="3" name="Image 0" descr="preencoded.png">    </p:cNvPr>
          <p:cNvPicPr>
            <a:picLocks noChangeAspect="1"/>
          </p:cNvPicPr>
          <p:nvPr/>
        </p:nvPicPr>
        <p:blipFill>
          <a:blip r:embed="rId1"/>
          <a:stretch>
            <a:fillRect/>
          </a:stretch>
        </p:blipFill>
        <p:spPr>
          <a:xfrm>
            <a:off x="8046720" y="274320"/>
            <a:ext cx="594360" cy="594360"/>
          </a:xfrm>
          <a:prstGeom prst="rect">
            <a:avLst/>
          </a:prstGeom>
        </p:spPr>
      </p:pic>
      <p:sp>
        <p:nvSpPr>
          <p:cNvPr id="4" name="Text 1"/>
          <p:cNvSpPr/>
          <p:nvPr/>
        </p:nvSpPr>
        <p:spPr>
          <a:xfrm>
            <a:off x="548640" y="868680"/>
            <a:ext cx="8046720" cy="320040"/>
          </a:xfrm>
          <a:prstGeom prst="rect">
            <a:avLst/>
          </a:prstGeom>
          <a:noFill/>
          <a:ln/>
        </p:spPr>
        <p:txBody>
          <a:bodyPr wrap="square" rtlCol="0" anchor="ctr"/>
          <a:lstStyle/>
          <a:p>
            <a:pPr indent="0" marL="0">
              <a:buNone/>
            </a:pPr>
            <a:r>
              <a:rPr lang="en-US" sz="1400" dirty="0">
                <a:solidFill>
                  <a:srgbClr val="636E72"/>
                </a:solidFill>
                <a:latin typeface="Calibri" pitchFamily="34" charset="0"/>
                <a:ea typeface="Calibri" pitchFamily="34" charset="-122"/>
                <a:cs typeface="Calibri" pitchFamily="34" charset="-120"/>
              </a:rPr>
              <a:t>Before you press send, check these five things:</a:t>
            </a:r>
            <a:endParaRPr lang="en-US" sz="1400" dirty="0"/>
          </a:p>
        </p:txBody>
      </p:sp>
      <p:sp>
        <p:nvSpPr>
          <p:cNvPr id="5" name="Shape 2"/>
          <p:cNvSpPr/>
          <p:nvPr/>
        </p:nvSpPr>
        <p:spPr>
          <a:xfrm>
            <a:off x="640080" y="1371600"/>
            <a:ext cx="411480" cy="411480"/>
          </a:xfrm>
          <a:prstGeom prst="ellipse">
            <a:avLst/>
          </a:prstGeom>
          <a:solidFill>
            <a:srgbClr val="6C5CE7"/>
          </a:solidFill>
          <a:ln/>
        </p:spPr>
      </p:sp>
      <p:sp>
        <p:nvSpPr>
          <p:cNvPr id="6" name="Text 3"/>
          <p:cNvSpPr/>
          <p:nvPr/>
        </p:nvSpPr>
        <p:spPr>
          <a:xfrm>
            <a:off x="640080" y="1371600"/>
            <a:ext cx="411480" cy="411480"/>
          </a:xfrm>
          <a:prstGeom prst="rect">
            <a:avLst/>
          </a:prstGeom>
          <a:noFill/>
          <a:ln/>
        </p:spPr>
        <p:txBody>
          <a:bodyPr wrap="square"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1</a:t>
            </a:r>
            <a:endParaRPr lang="en-US" sz="1500" dirty="0"/>
          </a:p>
        </p:txBody>
      </p:sp>
      <p:sp>
        <p:nvSpPr>
          <p:cNvPr id="7" name="Text 4"/>
          <p:cNvSpPr/>
          <p:nvPr/>
        </p:nvSpPr>
        <p:spPr>
          <a:xfrm>
            <a:off x="1234440" y="1325880"/>
            <a:ext cx="3200400" cy="320040"/>
          </a:xfrm>
          <a:prstGeom prst="rect">
            <a:avLst/>
          </a:prstGeom>
          <a:noFill/>
          <a:ln/>
        </p:spPr>
        <p:txBody>
          <a:bodyPr wrap="square" lIns="0" tIns="0" rIns="0" bIns="0" rtlCol="0" anchor="ctr"/>
          <a:lstStyle/>
          <a:p>
            <a:pPr indent="0" marL="0">
              <a:buNone/>
            </a:pPr>
            <a:r>
              <a:rPr lang="en-US" sz="1500" b="1" dirty="0">
                <a:solidFill>
                  <a:srgbClr val="2D3436"/>
                </a:solidFill>
                <a:latin typeface="Calibri" pitchFamily="34" charset="0"/>
                <a:ea typeface="Calibri" pitchFamily="34" charset="-122"/>
                <a:cs typeface="Calibri" pitchFamily="34" charset="-120"/>
              </a:rPr>
              <a:t>What is the task?</a:t>
            </a:r>
            <a:endParaRPr lang="en-US" sz="1500" dirty="0"/>
          </a:p>
        </p:txBody>
      </p:sp>
      <p:sp>
        <p:nvSpPr>
          <p:cNvPr id="8" name="Text 5"/>
          <p:cNvSpPr/>
          <p:nvPr/>
        </p:nvSpPr>
        <p:spPr>
          <a:xfrm>
            <a:off x="1234440" y="1618488"/>
            <a:ext cx="7132320" cy="274320"/>
          </a:xfrm>
          <a:prstGeom prst="rect">
            <a:avLst/>
          </a:prstGeom>
          <a:noFill/>
          <a:ln/>
        </p:spPr>
        <p:txBody>
          <a:bodyPr wrap="square" lIns="0" tIns="0" rIns="0" bIns="0" rtlCol="0" anchor="ctr"/>
          <a:lstStyle/>
          <a:p>
            <a:pPr indent="0" marL="0">
              <a:buNone/>
            </a:pPr>
            <a:r>
              <a:rPr lang="en-US" sz="1150" i="1" dirty="0">
                <a:solidFill>
                  <a:srgbClr val="636E72"/>
                </a:solidFill>
                <a:latin typeface="Calibri" pitchFamily="34" charset="0"/>
                <a:ea typeface="Calibri" pitchFamily="34" charset="-122"/>
                <a:cs typeface="Calibri" pitchFamily="34" charset="-120"/>
              </a:rPr>
              <a:t>"Write a paragraph" vs "Write a 5-sentence paragraph for my poster"</a:t>
            </a:r>
            <a:endParaRPr lang="en-US" sz="1150" dirty="0"/>
          </a:p>
        </p:txBody>
      </p:sp>
      <p:sp>
        <p:nvSpPr>
          <p:cNvPr id="9" name="Shape 6"/>
          <p:cNvSpPr/>
          <p:nvPr/>
        </p:nvSpPr>
        <p:spPr>
          <a:xfrm>
            <a:off x="640080" y="2057400"/>
            <a:ext cx="411480" cy="411480"/>
          </a:xfrm>
          <a:prstGeom prst="ellipse">
            <a:avLst/>
          </a:prstGeom>
          <a:solidFill>
            <a:srgbClr val="0984E3"/>
          </a:solidFill>
          <a:ln/>
        </p:spPr>
      </p:sp>
      <p:sp>
        <p:nvSpPr>
          <p:cNvPr id="10" name="Text 7"/>
          <p:cNvSpPr/>
          <p:nvPr/>
        </p:nvSpPr>
        <p:spPr>
          <a:xfrm>
            <a:off x="640080" y="2057400"/>
            <a:ext cx="411480" cy="411480"/>
          </a:xfrm>
          <a:prstGeom prst="rect">
            <a:avLst/>
          </a:prstGeom>
          <a:noFill/>
          <a:ln/>
        </p:spPr>
        <p:txBody>
          <a:bodyPr wrap="square"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2</a:t>
            </a:r>
            <a:endParaRPr lang="en-US" sz="1500" dirty="0"/>
          </a:p>
        </p:txBody>
      </p:sp>
      <p:sp>
        <p:nvSpPr>
          <p:cNvPr id="11" name="Text 8"/>
          <p:cNvSpPr/>
          <p:nvPr/>
        </p:nvSpPr>
        <p:spPr>
          <a:xfrm>
            <a:off x="1234440" y="2011680"/>
            <a:ext cx="3200400" cy="320040"/>
          </a:xfrm>
          <a:prstGeom prst="rect">
            <a:avLst/>
          </a:prstGeom>
          <a:noFill/>
          <a:ln/>
        </p:spPr>
        <p:txBody>
          <a:bodyPr wrap="square" lIns="0" tIns="0" rIns="0" bIns="0" rtlCol="0" anchor="ctr"/>
          <a:lstStyle/>
          <a:p>
            <a:pPr indent="0" marL="0">
              <a:buNone/>
            </a:pPr>
            <a:r>
              <a:rPr lang="en-US" sz="1500" b="1" dirty="0">
                <a:solidFill>
                  <a:srgbClr val="2D3436"/>
                </a:solidFill>
                <a:latin typeface="Calibri" pitchFamily="34" charset="0"/>
                <a:ea typeface="Calibri" pitchFamily="34" charset="-122"/>
                <a:cs typeface="Calibri" pitchFamily="34" charset="-120"/>
              </a:rPr>
              <a:t>Who is it for?</a:t>
            </a:r>
            <a:endParaRPr lang="en-US" sz="1500" dirty="0"/>
          </a:p>
        </p:txBody>
      </p:sp>
      <p:sp>
        <p:nvSpPr>
          <p:cNvPr id="12" name="Text 9"/>
          <p:cNvSpPr/>
          <p:nvPr/>
        </p:nvSpPr>
        <p:spPr>
          <a:xfrm>
            <a:off x="1234440" y="2304288"/>
            <a:ext cx="7132320" cy="274320"/>
          </a:xfrm>
          <a:prstGeom prst="rect">
            <a:avLst/>
          </a:prstGeom>
          <a:noFill/>
          <a:ln/>
        </p:spPr>
        <p:txBody>
          <a:bodyPr wrap="square" lIns="0" tIns="0" rIns="0" bIns="0" rtlCol="0" anchor="ctr"/>
          <a:lstStyle/>
          <a:p>
            <a:pPr indent="0" marL="0">
              <a:buNone/>
            </a:pPr>
            <a:r>
              <a:rPr lang="en-US" sz="1150" i="1" dirty="0">
                <a:solidFill>
                  <a:srgbClr val="636E72"/>
                </a:solidFill>
                <a:latin typeface="Calibri" pitchFamily="34" charset="0"/>
                <a:ea typeface="Calibri" pitchFamily="34" charset="-122"/>
                <a:cs typeface="Calibri" pitchFamily="34" charset="-120"/>
              </a:rPr>
              <a:t>"My teacher" / "kids my age" / "a formal letter"</a:t>
            </a:r>
            <a:endParaRPr lang="en-US" sz="1150" dirty="0"/>
          </a:p>
        </p:txBody>
      </p:sp>
      <p:sp>
        <p:nvSpPr>
          <p:cNvPr id="13" name="Shape 10"/>
          <p:cNvSpPr/>
          <p:nvPr/>
        </p:nvSpPr>
        <p:spPr>
          <a:xfrm>
            <a:off x="640080" y="2743200"/>
            <a:ext cx="411480" cy="411480"/>
          </a:xfrm>
          <a:prstGeom prst="ellipse">
            <a:avLst/>
          </a:prstGeom>
          <a:solidFill>
            <a:srgbClr val="00B894"/>
          </a:solidFill>
          <a:ln/>
        </p:spPr>
      </p:sp>
      <p:sp>
        <p:nvSpPr>
          <p:cNvPr id="14" name="Text 11"/>
          <p:cNvSpPr/>
          <p:nvPr/>
        </p:nvSpPr>
        <p:spPr>
          <a:xfrm>
            <a:off x="640080" y="2743200"/>
            <a:ext cx="411480" cy="411480"/>
          </a:xfrm>
          <a:prstGeom prst="rect">
            <a:avLst/>
          </a:prstGeom>
          <a:noFill/>
          <a:ln/>
        </p:spPr>
        <p:txBody>
          <a:bodyPr wrap="square"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3</a:t>
            </a:r>
            <a:endParaRPr lang="en-US" sz="1500" dirty="0"/>
          </a:p>
        </p:txBody>
      </p:sp>
      <p:sp>
        <p:nvSpPr>
          <p:cNvPr id="15" name="Text 12"/>
          <p:cNvSpPr/>
          <p:nvPr/>
        </p:nvSpPr>
        <p:spPr>
          <a:xfrm>
            <a:off x="1234440" y="2697480"/>
            <a:ext cx="3200400" cy="320040"/>
          </a:xfrm>
          <a:prstGeom prst="rect">
            <a:avLst/>
          </a:prstGeom>
          <a:noFill/>
          <a:ln/>
        </p:spPr>
        <p:txBody>
          <a:bodyPr wrap="square" lIns="0" tIns="0" rIns="0" bIns="0" rtlCol="0" anchor="ctr"/>
          <a:lstStyle/>
          <a:p>
            <a:pPr indent="0" marL="0">
              <a:buNone/>
            </a:pPr>
            <a:r>
              <a:rPr lang="en-US" sz="1500" b="1" dirty="0">
                <a:solidFill>
                  <a:srgbClr val="2D3436"/>
                </a:solidFill>
                <a:latin typeface="Calibri" pitchFamily="34" charset="0"/>
                <a:ea typeface="Calibri" pitchFamily="34" charset="-122"/>
                <a:cs typeface="Calibri" pitchFamily="34" charset="-120"/>
              </a:rPr>
              <a:t>What details does AI need?</a:t>
            </a:r>
            <a:endParaRPr lang="en-US" sz="1500" dirty="0"/>
          </a:p>
        </p:txBody>
      </p:sp>
      <p:sp>
        <p:nvSpPr>
          <p:cNvPr id="16" name="Text 13"/>
          <p:cNvSpPr/>
          <p:nvPr/>
        </p:nvSpPr>
        <p:spPr>
          <a:xfrm>
            <a:off x="1234440" y="2990088"/>
            <a:ext cx="7132320" cy="274320"/>
          </a:xfrm>
          <a:prstGeom prst="rect">
            <a:avLst/>
          </a:prstGeom>
          <a:noFill/>
          <a:ln/>
        </p:spPr>
        <p:txBody>
          <a:bodyPr wrap="square" lIns="0" tIns="0" rIns="0" bIns="0" rtlCol="0" anchor="ctr"/>
          <a:lstStyle/>
          <a:p>
            <a:pPr indent="0" marL="0">
              <a:buNone/>
            </a:pPr>
            <a:r>
              <a:rPr lang="en-US" sz="1150" i="1" dirty="0">
                <a:solidFill>
                  <a:srgbClr val="636E72"/>
                </a:solidFill>
                <a:latin typeface="Calibri" pitchFamily="34" charset="0"/>
                <a:ea typeface="Calibri" pitchFamily="34" charset="-122"/>
                <a:cs typeface="Calibri" pitchFamily="34" charset="-120"/>
              </a:rPr>
              <a:t>The topic, the subject, the names, the facts</a:t>
            </a:r>
            <a:endParaRPr lang="en-US" sz="1150" dirty="0"/>
          </a:p>
        </p:txBody>
      </p:sp>
      <p:sp>
        <p:nvSpPr>
          <p:cNvPr id="17" name="Shape 14"/>
          <p:cNvSpPr/>
          <p:nvPr/>
        </p:nvSpPr>
        <p:spPr>
          <a:xfrm>
            <a:off x="640080" y="3429000"/>
            <a:ext cx="411480" cy="411480"/>
          </a:xfrm>
          <a:prstGeom prst="ellipse">
            <a:avLst/>
          </a:prstGeom>
          <a:solidFill>
            <a:srgbClr val="D4A03D"/>
          </a:solidFill>
          <a:ln/>
        </p:spPr>
      </p:sp>
      <p:sp>
        <p:nvSpPr>
          <p:cNvPr id="18" name="Text 15"/>
          <p:cNvSpPr/>
          <p:nvPr/>
        </p:nvSpPr>
        <p:spPr>
          <a:xfrm>
            <a:off x="640080" y="3429000"/>
            <a:ext cx="411480" cy="411480"/>
          </a:xfrm>
          <a:prstGeom prst="rect">
            <a:avLst/>
          </a:prstGeom>
          <a:noFill/>
          <a:ln/>
        </p:spPr>
        <p:txBody>
          <a:bodyPr wrap="square"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4</a:t>
            </a:r>
            <a:endParaRPr lang="en-US" sz="1500" dirty="0"/>
          </a:p>
        </p:txBody>
      </p:sp>
      <p:sp>
        <p:nvSpPr>
          <p:cNvPr id="19" name="Text 16"/>
          <p:cNvSpPr/>
          <p:nvPr/>
        </p:nvSpPr>
        <p:spPr>
          <a:xfrm>
            <a:off x="1234440" y="3383280"/>
            <a:ext cx="3200400" cy="320040"/>
          </a:xfrm>
          <a:prstGeom prst="rect">
            <a:avLst/>
          </a:prstGeom>
          <a:noFill/>
          <a:ln/>
        </p:spPr>
        <p:txBody>
          <a:bodyPr wrap="square" lIns="0" tIns="0" rIns="0" bIns="0" rtlCol="0" anchor="ctr"/>
          <a:lstStyle/>
          <a:p>
            <a:pPr indent="0" marL="0">
              <a:buNone/>
            </a:pPr>
            <a:r>
              <a:rPr lang="en-US" sz="1500" b="1" dirty="0">
                <a:solidFill>
                  <a:srgbClr val="2D3436"/>
                </a:solidFill>
                <a:latin typeface="Calibri" pitchFamily="34" charset="0"/>
                <a:ea typeface="Calibri" pitchFamily="34" charset="-122"/>
                <a:cs typeface="Calibri" pitchFamily="34" charset="-120"/>
              </a:rPr>
              <a:t>Any rules or limits?</a:t>
            </a:r>
            <a:endParaRPr lang="en-US" sz="1500" dirty="0"/>
          </a:p>
        </p:txBody>
      </p:sp>
      <p:sp>
        <p:nvSpPr>
          <p:cNvPr id="20" name="Text 17"/>
          <p:cNvSpPr/>
          <p:nvPr/>
        </p:nvSpPr>
        <p:spPr>
          <a:xfrm>
            <a:off x="1234440" y="3675888"/>
            <a:ext cx="7132320" cy="274320"/>
          </a:xfrm>
          <a:prstGeom prst="rect">
            <a:avLst/>
          </a:prstGeom>
          <a:noFill/>
          <a:ln/>
        </p:spPr>
        <p:txBody>
          <a:bodyPr wrap="square" lIns="0" tIns="0" rIns="0" bIns="0" rtlCol="0" anchor="ctr"/>
          <a:lstStyle/>
          <a:p>
            <a:pPr indent="0" marL="0">
              <a:buNone/>
            </a:pPr>
            <a:r>
              <a:rPr lang="en-US" sz="1150" i="1" dirty="0">
                <a:solidFill>
                  <a:srgbClr val="636E72"/>
                </a:solidFill>
                <a:latin typeface="Calibri" pitchFamily="34" charset="0"/>
                <a:ea typeface="Calibri" pitchFamily="34" charset="-122"/>
                <a:cs typeface="Calibri" pitchFamily="34" charset="-120"/>
              </a:rPr>
              <a:t>"Keep it under 100 words" / "Don't use hard words"</a:t>
            </a:r>
            <a:endParaRPr lang="en-US" sz="1150" dirty="0"/>
          </a:p>
        </p:txBody>
      </p:sp>
      <p:sp>
        <p:nvSpPr>
          <p:cNvPr id="21" name="Shape 18"/>
          <p:cNvSpPr/>
          <p:nvPr/>
        </p:nvSpPr>
        <p:spPr>
          <a:xfrm>
            <a:off x="640080" y="4114800"/>
            <a:ext cx="411480" cy="411480"/>
          </a:xfrm>
          <a:prstGeom prst="ellipse">
            <a:avLst/>
          </a:prstGeom>
          <a:solidFill>
            <a:srgbClr val="E84393"/>
          </a:solidFill>
          <a:ln/>
        </p:spPr>
      </p:sp>
      <p:sp>
        <p:nvSpPr>
          <p:cNvPr id="22" name="Text 19"/>
          <p:cNvSpPr/>
          <p:nvPr/>
        </p:nvSpPr>
        <p:spPr>
          <a:xfrm>
            <a:off x="640080" y="4114800"/>
            <a:ext cx="411480" cy="411480"/>
          </a:xfrm>
          <a:prstGeom prst="rect">
            <a:avLst/>
          </a:prstGeom>
          <a:noFill/>
          <a:ln/>
        </p:spPr>
        <p:txBody>
          <a:bodyPr wrap="square"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5</a:t>
            </a:r>
            <a:endParaRPr lang="en-US" sz="1500" dirty="0"/>
          </a:p>
        </p:txBody>
      </p:sp>
      <p:sp>
        <p:nvSpPr>
          <p:cNvPr id="23" name="Text 20"/>
          <p:cNvSpPr/>
          <p:nvPr/>
        </p:nvSpPr>
        <p:spPr>
          <a:xfrm>
            <a:off x="1234440" y="4069080"/>
            <a:ext cx="3200400" cy="320040"/>
          </a:xfrm>
          <a:prstGeom prst="rect">
            <a:avLst/>
          </a:prstGeom>
          <a:noFill/>
          <a:ln/>
        </p:spPr>
        <p:txBody>
          <a:bodyPr wrap="square" lIns="0" tIns="0" rIns="0" bIns="0" rtlCol="0" anchor="ctr"/>
          <a:lstStyle/>
          <a:p>
            <a:pPr indent="0" marL="0">
              <a:buNone/>
            </a:pPr>
            <a:r>
              <a:rPr lang="en-US" sz="1500" b="1" dirty="0">
                <a:solidFill>
                  <a:srgbClr val="2D3436"/>
                </a:solidFill>
                <a:latin typeface="Calibri" pitchFamily="34" charset="0"/>
                <a:ea typeface="Calibri" pitchFamily="34" charset="-122"/>
                <a:cs typeface="Calibri" pitchFamily="34" charset="-120"/>
              </a:rPr>
              <a:t>What shape should the answer be?</a:t>
            </a:r>
            <a:endParaRPr lang="en-US" sz="1500" dirty="0"/>
          </a:p>
        </p:txBody>
      </p:sp>
      <p:sp>
        <p:nvSpPr>
          <p:cNvPr id="24" name="Text 21"/>
          <p:cNvSpPr/>
          <p:nvPr/>
        </p:nvSpPr>
        <p:spPr>
          <a:xfrm>
            <a:off x="1234440" y="4361688"/>
            <a:ext cx="7132320" cy="274320"/>
          </a:xfrm>
          <a:prstGeom prst="rect">
            <a:avLst/>
          </a:prstGeom>
          <a:noFill/>
          <a:ln/>
        </p:spPr>
        <p:txBody>
          <a:bodyPr wrap="square" lIns="0" tIns="0" rIns="0" bIns="0" rtlCol="0" anchor="ctr"/>
          <a:lstStyle/>
          <a:p>
            <a:pPr indent="0" marL="0">
              <a:buNone/>
            </a:pPr>
            <a:r>
              <a:rPr lang="en-US" sz="1150" i="1" dirty="0">
                <a:solidFill>
                  <a:srgbClr val="636E72"/>
                </a:solidFill>
                <a:latin typeface="Calibri" pitchFamily="34" charset="0"/>
                <a:ea typeface="Calibri" pitchFamily="34" charset="-122"/>
                <a:cs typeface="Calibri" pitchFamily="34" charset="-120"/>
              </a:rPr>
              <a:t>"A list" / "A table" / "A story" / "Bullet points"</a:t>
            </a:r>
            <a:endParaRPr lang="en-US" sz="11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E8EDF4"/>
        </a:solidFill>
      </p:bgPr>
    </p:bg>
    <p:spTree>
      <p:nvGrpSpPr>
        <p:cNvPr id="1" name=""/>
        <p:cNvGrpSpPr/>
        <p:nvPr/>
      </p:nvGrpSpPr>
      <p:grpSpPr>
        <a:xfrm>
          <a:off x="0" y="0"/>
          <a:ext cx="0" cy="0"/>
          <a:chOff x="0" y="0"/>
          <a:chExt cx="0" cy="0"/>
        </a:xfrm>
      </p:grpSpPr>
      <p:sp>
        <p:nvSpPr>
          <p:cNvPr id="2" name="Text 0"/>
          <p:cNvSpPr/>
          <p:nvPr/>
        </p:nvSpPr>
        <p:spPr>
          <a:xfrm>
            <a:off x="548640" y="274320"/>
            <a:ext cx="8046720" cy="548640"/>
          </a:xfrm>
          <a:prstGeom prst="rect">
            <a:avLst/>
          </a:prstGeom>
          <a:noFill/>
          <a:ln/>
        </p:spPr>
        <p:txBody>
          <a:bodyPr wrap="square" lIns="0" tIns="0" rIns="0" bIns="0" rtlCol="0" anchor="ctr"/>
          <a:lstStyle/>
          <a:p>
            <a:pPr indent="0" marL="0">
              <a:buNone/>
            </a:pPr>
            <a:r>
              <a:rPr lang="en-US" sz="2800" b="1" dirty="0">
                <a:solidFill>
                  <a:srgbClr val="2D3436"/>
                </a:solidFill>
                <a:latin typeface="Cambria" pitchFamily="34" charset="0"/>
                <a:ea typeface="Cambria" pitchFamily="34" charset="-122"/>
                <a:cs typeface="Cambria" pitchFamily="34" charset="-120"/>
              </a:rPr>
              <a:t>See the Difference in AI's Answer</a:t>
            </a:r>
            <a:endParaRPr lang="en-US" sz="2800" dirty="0"/>
          </a:p>
        </p:txBody>
      </p:sp>
      <p:sp>
        <p:nvSpPr>
          <p:cNvPr id="3" name="Text 1"/>
          <p:cNvSpPr/>
          <p:nvPr/>
        </p:nvSpPr>
        <p:spPr>
          <a:xfrm>
            <a:off x="548640" y="777240"/>
            <a:ext cx="8046720" cy="274320"/>
          </a:xfrm>
          <a:prstGeom prst="rect">
            <a:avLst/>
          </a:prstGeom>
          <a:noFill/>
          <a:ln/>
        </p:spPr>
        <p:txBody>
          <a:bodyPr wrap="square" rtlCol="0" anchor="ctr"/>
          <a:lstStyle/>
          <a:p>
            <a:pPr indent="0" marL="0">
              <a:buNone/>
            </a:pPr>
            <a:r>
              <a:rPr lang="en-US" sz="1300" i="1" dirty="0">
                <a:solidFill>
                  <a:srgbClr val="636E72"/>
                </a:solidFill>
                <a:latin typeface="Calibri" pitchFamily="34" charset="0"/>
                <a:ea typeface="Calibri" pitchFamily="34" charset="-122"/>
                <a:cs typeface="Calibri" pitchFamily="34" charset="-120"/>
              </a:rPr>
              <a:t>Same AI, same question — here is what it actually wrote:</a:t>
            </a:r>
            <a:endParaRPr lang="en-US" sz="1300" dirty="0"/>
          </a:p>
        </p:txBody>
      </p:sp>
      <p:sp>
        <p:nvSpPr>
          <p:cNvPr id="4" name="Shape 2"/>
          <p:cNvSpPr/>
          <p:nvPr/>
        </p:nvSpPr>
        <p:spPr>
          <a:xfrm>
            <a:off x="457200" y="1188720"/>
            <a:ext cx="3931920" cy="3657600"/>
          </a:xfrm>
          <a:prstGeom prst="roundRect">
            <a:avLst>
              <a:gd name="adj" fmla="val 3750"/>
            </a:avLst>
          </a:prstGeom>
          <a:solidFill>
            <a:srgbClr val="FFFFFF"/>
          </a:solidFill>
          <a:ln/>
          <a:effectLst>
            <a:outerShdw sx="100000" sy="100000" kx="0" ky="0" algn="bl" rotWithShape="0" blurRad="101600" dist="38100" dir="2700000">
              <a:srgbClr val="000000">
                <a:alpha val="8000"/>
              </a:srgbClr>
            </a:outerShdw>
          </a:effectLst>
        </p:spPr>
      </p:sp>
      <p:pic>
        <p:nvPicPr>
          <p:cNvPr id="5" name="Image 0" descr="preencoded.png">    </p:cNvPr>
          <p:cNvPicPr>
            <a:picLocks noChangeAspect="1"/>
          </p:cNvPicPr>
          <p:nvPr/>
        </p:nvPicPr>
        <p:blipFill>
          <a:blip r:embed="rId1"/>
          <a:stretch>
            <a:fillRect/>
          </a:stretch>
        </p:blipFill>
        <p:spPr>
          <a:xfrm>
            <a:off x="685800" y="1325880"/>
            <a:ext cx="320040" cy="320040"/>
          </a:xfrm>
          <a:prstGeom prst="rect">
            <a:avLst/>
          </a:prstGeom>
        </p:spPr>
      </p:pic>
      <p:sp>
        <p:nvSpPr>
          <p:cNvPr id="6" name="Text 3"/>
          <p:cNvSpPr/>
          <p:nvPr/>
        </p:nvSpPr>
        <p:spPr>
          <a:xfrm>
            <a:off x="1097280" y="1325880"/>
            <a:ext cx="2926080" cy="320040"/>
          </a:xfrm>
          <a:prstGeom prst="rect">
            <a:avLst/>
          </a:prstGeom>
          <a:noFill/>
          <a:ln/>
        </p:spPr>
        <p:txBody>
          <a:bodyPr wrap="square" lIns="0" tIns="0" rIns="0" bIns="0" rtlCol="0" anchor="ctr"/>
          <a:lstStyle/>
          <a:p>
            <a:pPr indent="0" marL="0">
              <a:buNone/>
            </a:pPr>
            <a:r>
              <a:rPr lang="en-US" sz="1300" b="1" dirty="0">
                <a:solidFill>
                  <a:srgbClr val="E17055"/>
                </a:solidFill>
                <a:latin typeface="Calibri" pitchFamily="34" charset="0"/>
                <a:ea typeface="Calibri" pitchFamily="34" charset="-122"/>
                <a:cs typeface="Calibri" pitchFamily="34" charset="-120"/>
              </a:rPr>
              <a:t>Novice prompt:</a:t>
            </a:r>
            <a:endParaRPr lang="en-US" sz="1300" dirty="0"/>
          </a:p>
        </p:txBody>
      </p:sp>
      <p:sp>
        <p:nvSpPr>
          <p:cNvPr id="7" name="Shape 4"/>
          <p:cNvSpPr/>
          <p:nvPr/>
        </p:nvSpPr>
        <p:spPr>
          <a:xfrm>
            <a:off x="685800" y="1737360"/>
            <a:ext cx="3474720" cy="365760"/>
          </a:xfrm>
          <a:prstGeom prst="roundRect">
            <a:avLst>
              <a:gd name="adj" fmla="val 20000"/>
            </a:avLst>
          </a:prstGeom>
          <a:solidFill>
            <a:srgbClr val="FFF5F5"/>
          </a:solidFill>
          <a:ln/>
        </p:spPr>
      </p:sp>
      <p:sp>
        <p:nvSpPr>
          <p:cNvPr id="8" name="Text 5"/>
          <p:cNvSpPr/>
          <p:nvPr/>
        </p:nvSpPr>
        <p:spPr>
          <a:xfrm>
            <a:off x="777240" y="1755648"/>
            <a:ext cx="3291840" cy="320040"/>
          </a:xfrm>
          <a:prstGeom prst="rect">
            <a:avLst/>
          </a:prstGeom>
          <a:noFill/>
          <a:ln/>
        </p:spPr>
        <p:txBody>
          <a:bodyPr wrap="square" rtlCol="0" anchor="ctr"/>
          <a:lstStyle/>
          <a:p>
            <a:pPr indent="0" marL="0">
              <a:buNone/>
            </a:pPr>
            <a:r>
              <a:rPr lang="en-US" sz="1200" i="1" dirty="0">
                <a:solidFill>
                  <a:srgbClr val="2D3436"/>
                </a:solidFill>
                <a:latin typeface="Calibri" pitchFamily="34" charset="0"/>
                <a:ea typeface="Calibri" pitchFamily="34" charset="-122"/>
                <a:cs typeface="Calibri" pitchFamily="34" charset="-120"/>
              </a:rPr>
              <a:t>"Write about my school trip."</a:t>
            </a:r>
            <a:endParaRPr lang="en-US" sz="1200" dirty="0"/>
          </a:p>
        </p:txBody>
      </p:sp>
      <p:sp>
        <p:nvSpPr>
          <p:cNvPr id="9" name="Text 6"/>
          <p:cNvSpPr/>
          <p:nvPr/>
        </p:nvSpPr>
        <p:spPr>
          <a:xfrm>
            <a:off x="685800" y="2240280"/>
            <a:ext cx="1828800" cy="274320"/>
          </a:xfrm>
          <a:prstGeom prst="rect">
            <a:avLst/>
          </a:prstGeom>
          <a:noFill/>
          <a:ln/>
        </p:spPr>
        <p:txBody>
          <a:bodyPr wrap="square" lIns="0" tIns="0" rIns="0" bIns="0" rtlCol="0" anchor="ctr"/>
          <a:lstStyle/>
          <a:p>
            <a:pPr indent="0" marL="0">
              <a:buNone/>
            </a:pPr>
            <a:r>
              <a:rPr lang="en-US" sz="1100" b="1" dirty="0">
                <a:solidFill>
                  <a:srgbClr val="636E72"/>
                </a:solidFill>
                <a:latin typeface="Calibri" pitchFamily="34" charset="0"/>
                <a:ea typeface="Calibri" pitchFamily="34" charset="-122"/>
                <a:cs typeface="Calibri" pitchFamily="34" charset="-120"/>
              </a:rPr>
              <a:t>AI wrote:</a:t>
            </a:r>
            <a:endParaRPr lang="en-US" sz="1100" dirty="0"/>
          </a:p>
        </p:txBody>
      </p:sp>
      <p:sp>
        <p:nvSpPr>
          <p:cNvPr id="10" name="Shape 7"/>
          <p:cNvSpPr/>
          <p:nvPr/>
        </p:nvSpPr>
        <p:spPr>
          <a:xfrm>
            <a:off x="685800" y="2514600"/>
            <a:ext cx="3474720" cy="2057400"/>
          </a:xfrm>
          <a:prstGeom prst="roundRect">
            <a:avLst>
              <a:gd name="adj" fmla="val 3556"/>
            </a:avLst>
          </a:prstGeom>
          <a:solidFill>
            <a:srgbClr val="FAFAFA"/>
          </a:solidFill>
          <a:ln w="9525">
            <a:solidFill>
              <a:srgbClr val="E0E0E0"/>
            </a:solidFill>
            <a:prstDash val="solid"/>
          </a:ln>
        </p:spPr>
      </p:sp>
      <p:sp>
        <p:nvSpPr>
          <p:cNvPr id="11" name="Text 8"/>
          <p:cNvSpPr/>
          <p:nvPr/>
        </p:nvSpPr>
        <p:spPr>
          <a:xfrm>
            <a:off x="822960" y="2606040"/>
            <a:ext cx="3200400" cy="1828800"/>
          </a:xfrm>
          <a:prstGeom prst="rect">
            <a:avLst/>
          </a:prstGeom>
          <a:noFill/>
          <a:ln/>
        </p:spPr>
        <p:txBody>
          <a:bodyPr wrap="square" rtlCol="0" anchor="ctr"/>
          <a:lstStyle/>
          <a:p>
            <a:pPr indent="0" marL="0">
              <a:lnSpc>
                <a:spcPct val="135000"/>
              </a:lnSpc>
              <a:buNone/>
            </a:pPr>
            <a:r>
              <a:rPr lang="en-US" sz="1150" i="1" dirty="0">
                <a:solidFill>
                  <a:srgbClr val="636E72"/>
                </a:solidFill>
                <a:latin typeface="Calibri" pitchFamily="34" charset="0"/>
                <a:ea typeface="Calibri" pitchFamily="34" charset="-122"/>
                <a:cs typeface="Calibri" pitchFamily="34" charset="-120"/>
              </a:rPr>
              <a:t>"School trips are a wonderful part of the learning experience. They give students the opportunity to explore new places and create lasting memories. On our recent trip, we visited an interesting location where we learned many new things. Everyone had a great time and it was a truly unforgettable day..."</a:t>
            </a:r>
            <a:endParaRPr lang="en-US" sz="1150" dirty="0"/>
          </a:p>
        </p:txBody>
      </p:sp>
      <p:sp>
        <p:nvSpPr>
          <p:cNvPr id="12" name="Shape 9"/>
          <p:cNvSpPr/>
          <p:nvPr/>
        </p:nvSpPr>
        <p:spPr>
          <a:xfrm>
            <a:off x="1645920" y="4206240"/>
            <a:ext cx="1371600" cy="320040"/>
          </a:xfrm>
          <a:prstGeom prst="roundRect">
            <a:avLst>
              <a:gd name="adj" fmla="val 22857"/>
            </a:avLst>
          </a:prstGeom>
          <a:solidFill>
            <a:srgbClr val="E17055"/>
          </a:solidFill>
          <a:ln/>
        </p:spPr>
      </p:sp>
      <p:sp>
        <p:nvSpPr>
          <p:cNvPr id="13" name="Text 10"/>
          <p:cNvSpPr/>
          <p:nvPr/>
        </p:nvSpPr>
        <p:spPr>
          <a:xfrm>
            <a:off x="1645920" y="4206240"/>
            <a:ext cx="1371600" cy="32004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SLOP</a:t>
            </a:r>
            <a:endParaRPr lang="en-US" sz="1200" dirty="0"/>
          </a:p>
        </p:txBody>
      </p:sp>
      <p:sp>
        <p:nvSpPr>
          <p:cNvPr id="14" name="Shape 11"/>
          <p:cNvSpPr/>
          <p:nvPr/>
        </p:nvSpPr>
        <p:spPr>
          <a:xfrm>
            <a:off x="4754880" y="1188720"/>
            <a:ext cx="3931920" cy="3657600"/>
          </a:xfrm>
          <a:prstGeom prst="roundRect">
            <a:avLst>
              <a:gd name="adj" fmla="val 3750"/>
            </a:avLst>
          </a:prstGeom>
          <a:solidFill>
            <a:srgbClr val="FFFFFF"/>
          </a:solidFill>
          <a:ln/>
          <a:effectLst>
            <a:outerShdw sx="100000" sy="100000" kx="0" ky="0" algn="bl" rotWithShape="0" blurRad="101600" dist="38100" dir="2700000">
              <a:srgbClr val="000000">
                <a:alpha val="8000"/>
              </a:srgbClr>
            </a:outerShdw>
          </a:effectLst>
        </p:spPr>
      </p:sp>
      <p:pic>
        <p:nvPicPr>
          <p:cNvPr id="15" name="Image 1" descr="preencoded.png">    </p:cNvPr>
          <p:cNvPicPr>
            <a:picLocks noChangeAspect="1"/>
          </p:cNvPicPr>
          <p:nvPr/>
        </p:nvPicPr>
        <p:blipFill>
          <a:blip r:embed="rId2"/>
          <a:stretch>
            <a:fillRect/>
          </a:stretch>
        </p:blipFill>
        <p:spPr>
          <a:xfrm>
            <a:off x="4983480" y="1325880"/>
            <a:ext cx="320040" cy="320040"/>
          </a:xfrm>
          <a:prstGeom prst="rect">
            <a:avLst/>
          </a:prstGeom>
        </p:spPr>
      </p:pic>
      <p:sp>
        <p:nvSpPr>
          <p:cNvPr id="16" name="Text 12"/>
          <p:cNvSpPr/>
          <p:nvPr/>
        </p:nvSpPr>
        <p:spPr>
          <a:xfrm>
            <a:off x="5394960" y="1325880"/>
            <a:ext cx="2926080" cy="320040"/>
          </a:xfrm>
          <a:prstGeom prst="rect">
            <a:avLst/>
          </a:prstGeom>
          <a:noFill/>
          <a:ln/>
        </p:spPr>
        <p:txBody>
          <a:bodyPr wrap="square" lIns="0" tIns="0" rIns="0" bIns="0" rtlCol="0" anchor="ctr"/>
          <a:lstStyle/>
          <a:p>
            <a:pPr indent="0" marL="0">
              <a:buNone/>
            </a:pPr>
            <a:r>
              <a:rPr lang="en-US" sz="1300" b="1" dirty="0">
                <a:solidFill>
                  <a:srgbClr val="00B894"/>
                </a:solidFill>
                <a:latin typeface="Calibri" pitchFamily="34" charset="0"/>
                <a:ea typeface="Calibri" pitchFamily="34" charset="-122"/>
                <a:cs typeface="Calibri" pitchFamily="34" charset="-120"/>
              </a:rPr>
              <a:t>Power-user prompt:</a:t>
            </a:r>
            <a:endParaRPr lang="en-US" sz="1300" dirty="0"/>
          </a:p>
        </p:txBody>
      </p:sp>
      <p:sp>
        <p:nvSpPr>
          <p:cNvPr id="17" name="Shape 13"/>
          <p:cNvSpPr/>
          <p:nvPr/>
        </p:nvSpPr>
        <p:spPr>
          <a:xfrm>
            <a:off x="4983480" y="1737360"/>
            <a:ext cx="3474720" cy="365760"/>
          </a:xfrm>
          <a:prstGeom prst="roundRect">
            <a:avLst>
              <a:gd name="adj" fmla="val 20000"/>
            </a:avLst>
          </a:prstGeom>
          <a:solidFill>
            <a:srgbClr val="F0FFF4"/>
          </a:solidFill>
          <a:ln/>
        </p:spPr>
      </p:sp>
      <p:sp>
        <p:nvSpPr>
          <p:cNvPr id="18" name="Text 14"/>
          <p:cNvSpPr/>
          <p:nvPr/>
        </p:nvSpPr>
        <p:spPr>
          <a:xfrm>
            <a:off x="5074920" y="1755648"/>
            <a:ext cx="3291840" cy="320040"/>
          </a:xfrm>
          <a:prstGeom prst="rect">
            <a:avLst/>
          </a:prstGeom>
          <a:noFill/>
          <a:ln/>
        </p:spPr>
        <p:txBody>
          <a:bodyPr wrap="square" rtlCol="0" anchor="ctr"/>
          <a:lstStyle/>
          <a:p>
            <a:pPr indent="0" marL="0">
              <a:buNone/>
            </a:pPr>
            <a:r>
              <a:rPr lang="en-US" sz="1100" i="1" dirty="0">
                <a:solidFill>
                  <a:srgbClr val="2D3436"/>
                </a:solidFill>
                <a:latin typeface="Calibri" pitchFamily="34" charset="0"/>
                <a:ea typeface="Calibri" pitchFamily="34" charset="-122"/>
                <a:cs typeface="Calibri" pitchFamily="34" charset="-120"/>
              </a:rPr>
              <a:t>"Write about our zoo trip — red pandas, ice cream, Ali got lost"</a:t>
            </a:r>
            <a:endParaRPr lang="en-US" sz="1100" dirty="0"/>
          </a:p>
        </p:txBody>
      </p:sp>
      <p:sp>
        <p:nvSpPr>
          <p:cNvPr id="19" name="Text 15"/>
          <p:cNvSpPr/>
          <p:nvPr/>
        </p:nvSpPr>
        <p:spPr>
          <a:xfrm>
            <a:off x="4983480" y="2240280"/>
            <a:ext cx="1828800" cy="274320"/>
          </a:xfrm>
          <a:prstGeom prst="rect">
            <a:avLst/>
          </a:prstGeom>
          <a:noFill/>
          <a:ln/>
        </p:spPr>
        <p:txBody>
          <a:bodyPr wrap="square" lIns="0" tIns="0" rIns="0" bIns="0" rtlCol="0" anchor="ctr"/>
          <a:lstStyle/>
          <a:p>
            <a:pPr indent="0" marL="0">
              <a:buNone/>
            </a:pPr>
            <a:r>
              <a:rPr lang="en-US" sz="1100" b="1" dirty="0">
                <a:solidFill>
                  <a:srgbClr val="636E72"/>
                </a:solidFill>
                <a:latin typeface="Calibri" pitchFamily="34" charset="0"/>
                <a:ea typeface="Calibri" pitchFamily="34" charset="-122"/>
                <a:cs typeface="Calibri" pitchFamily="34" charset="-120"/>
              </a:rPr>
              <a:t>AI wrote:</a:t>
            </a:r>
            <a:endParaRPr lang="en-US" sz="1100" dirty="0"/>
          </a:p>
        </p:txBody>
      </p:sp>
      <p:sp>
        <p:nvSpPr>
          <p:cNvPr id="20" name="Shape 16"/>
          <p:cNvSpPr/>
          <p:nvPr/>
        </p:nvSpPr>
        <p:spPr>
          <a:xfrm>
            <a:off x="4983480" y="2514600"/>
            <a:ext cx="3474720" cy="2057400"/>
          </a:xfrm>
          <a:prstGeom prst="roundRect">
            <a:avLst>
              <a:gd name="adj" fmla="val 3556"/>
            </a:avLst>
          </a:prstGeom>
          <a:solidFill>
            <a:srgbClr val="FAFAFA"/>
          </a:solidFill>
          <a:ln w="9525">
            <a:solidFill>
              <a:srgbClr val="C8E6C9"/>
            </a:solidFill>
            <a:prstDash val="solid"/>
          </a:ln>
        </p:spPr>
      </p:sp>
      <p:sp>
        <p:nvSpPr>
          <p:cNvPr id="21" name="Text 17"/>
          <p:cNvSpPr/>
          <p:nvPr/>
        </p:nvSpPr>
        <p:spPr>
          <a:xfrm>
            <a:off x="5120640" y="2606040"/>
            <a:ext cx="3200400" cy="1828800"/>
          </a:xfrm>
          <a:prstGeom prst="rect">
            <a:avLst/>
          </a:prstGeom>
          <a:noFill/>
          <a:ln/>
        </p:spPr>
        <p:txBody>
          <a:bodyPr wrap="square" rtlCol="0" anchor="ctr"/>
          <a:lstStyle/>
          <a:p>
            <a:pPr indent="0" marL="0">
              <a:lnSpc>
                <a:spcPct val="135000"/>
              </a:lnSpc>
              <a:buNone/>
            </a:pPr>
            <a:r>
              <a:rPr lang="en-US" sz="1150" i="1" dirty="0">
                <a:solidFill>
                  <a:srgbClr val="2D3436"/>
                </a:solidFill>
                <a:latin typeface="Calibri" pitchFamily="34" charset="0"/>
                <a:ea typeface="Calibri" pitchFamily="34" charset="-122"/>
                <a:cs typeface="Calibri" pitchFamily="34" charset="-120"/>
              </a:rPr>
              <a:t>"The red panda was smaller than I expected — about the size of a big cat — and it sat in a tree, munching bamboo and ignoring all of us. I had just finished a mango ice cream cone when Fatima yelled: Ali had wandered off toward the penguins again. We found him ten minutes later, trying to explain cricket to a penguin..."</a:t>
            </a:r>
            <a:endParaRPr lang="en-US" sz="1150" dirty="0"/>
          </a:p>
        </p:txBody>
      </p:sp>
      <p:sp>
        <p:nvSpPr>
          <p:cNvPr id="22" name="Shape 18"/>
          <p:cNvSpPr/>
          <p:nvPr/>
        </p:nvSpPr>
        <p:spPr>
          <a:xfrm>
            <a:off x="5852160" y="4206240"/>
            <a:ext cx="1737360" cy="320040"/>
          </a:xfrm>
          <a:prstGeom prst="roundRect">
            <a:avLst>
              <a:gd name="adj" fmla="val 22857"/>
            </a:avLst>
          </a:prstGeom>
          <a:solidFill>
            <a:srgbClr val="00B894"/>
          </a:solidFill>
          <a:ln/>
        </p:spPr>
      </p:sp>
      <p:sp>
        <p:nvSpPr>
          <p:cNvPr id="23" name="Text 19"/>
          <p:cNvSpPr/>
          <p:nvPr/>
        </p:nvSpPr>
        <p:spPr>
          <a:xfrm>
            <a:off x="5852160" y="4206240"/>
            <a:ext cx="1737360" cy="32004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VIVID &amp; REAL</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8EDF4"/>
        </a:solidFill>
      </p:bgPr>
    </p:bg>
    <p:spTree>
      <p:nvGrpSpPr>
        <p:cNvPr id="1" name=""/>
        <p:cNvGrpSpPr/>
        <p:nvPr/>
      </p:nvGrpSpPr>
      <p:grpSpPr>
        <a:xfrm>
          <a:off x="0" y="0"/>
          <a:ext cx="0" cy="0"/>
          <a:chOff x="0" y="0"/>
          <a:chExt cx="0" cy="0"/>
        </a:xfrm>
      </p:grpSpPr>
      <p:sp>
        <p:nvSpPr>
          <p:cNvPr id="2" name="Text 0"/>
          <p:cNvSpPr/>
          <p:nvPr/>
        </p:nvSpPr>
        <p:spPr>
          <a:xfrm>
            <a:off x="548640" y="274320"/>
            <a:ext cx="6858000" cy="640080"/>
          </a:xfrm>
          <a:prstGeom prst="rect">
            <a:avLst/>
          </a:prstGeom>
          <a:noFill/>
          <a:ln/>
        </p:spPr>
        <p:txBody>
          <a:bodyPr wrap="square" lIns="0" tIns="0" rIns="0" bIns="0" rtlCol="0" anchor="ctr"/>
          <a:lstStyle/>
          <a:p>
            <a:pPr indent="0" marL="0">
              <a:buNone/>
            </a:pPr>
            <a:r>
              <a:rPr lang="en-US" sz="3200" b="1" dirty="0">
                <a:solidFill>
                  <a:srgbClr val="2D3436"/>
                </a:solidFill>
                <a:latin typeface="Cambria" pitchFamily="34" charset="0"/>
                <a:ea typeface="Cambria" pitchFamily="34" charset="-122"/>
                <a:cs typeface="Cambria" pitchFamily="34" charset="-120"/>
              </a:rPr>
              <a:t>Try It Yourself!</a:t>
            </a:r>
            <a:endParaRPr lang="en-US" sz="3200" dirty="0"/>
          </a:p>
        </p:txBody>
      </p:sp>
      <p:pic>
        <p:nvPicPr>
          <p:cNvPr id="3" name="Image 0" descr="preencoded.png">    </p:cNvPr>
          <p:cNvPicPr>
            <a:picLocks noChangeAspect="1"/>
          </p:cNvPicPr>
          <p:nvPr/>
        </p:nvPicPr>
        <p:blipFill>
          <a:blip r:embed="rId1"/>
          <a:stretch>
            <a:fillRect/>
          </a:stretch>
        </p:blipFill>
        <p:spPr>
          <a:xfrm>
            <a:off x="8046720" y="274320"/>
            <a:ext cx="640080" cy="640080"/>
          </a:xfrm>
          <a:prstGeom prst="rect">
            <a:avLst/>
          </a:prstGeom>
        </p:spPr>
      </p:pic>
      <p:sp>
        <p:nvSpPr>
          <p:cNvPr id="4" name="Text 1"/>
          <p:cNvSpPr/>
          <p:nvPr/>
        </p:nvSpPr>
        <p:spPr>
          <a:xfrm>
            <a:off x="548640" y="914400"/>
            <a:ext cx="8046720" cy="320040"/>
          </a:xfrm>
          <a:prstGeom prst="rect">
            <a:avLst/>
          </a:prstGeom>
          <a:noFill/>
          <a:ln/>
        </p:spPr>
        <p:txBody>
          <a:bodyPr wrap="square" rtlCol="0" anchor="ctr"/>
          <a:lstStyle/>
          <a:p>
            <a:pPr indent="0" marL="0">
              <a:buNone/>
            </a:pPr>
            <a:r>
              <a:rPr lang="en-US" sz="1400" dirty="0">
                <a:solidFill>
                  <a:srgbClr val="636E72"/>
                </a:solidFill>
                <a:latin typeface="Calibri" pitchFamily="34" charset="0"/>
                <a:ea typeface="Calibri" pitchFamily="34" charset="-122"/>
                <a:cs typeface="Calibri" pitchFamily="34" charset="-120"/>
              </a:rPr>
              <a:t>Open any free AI tool (Claude, ChatGPT, or Gemini) and try these:</a:t>
            </a:r>
            <a:endParaRPr lang="en-US" sz="1400" dirty="0"/>
          </a:p>
        </p:txBody>
      </p:sp>
      <p:sp>
        <p:nvSpPr>
          <p:cNvPr id="5" name="Shape 2"/>
          <p:cNvSpPr/>
          <p:nvPr/>
        </p:nvSpPr>
        <p:spPr>
          <a:xfrm>
            <a:off x="457200" y="1417320"/>
            <a:ext cx="3977640" cy="1554480"/>
          </a:xfrm>
          <a:prstGeom prst="roundRect">
            <a:avLst>
              <a:gd name="adj" fmla="val 7059"/>
            </a:avLst>
          </a:prstGeom>
          <a:solidFill>
            <a:srgbClr val="FFFFFF"/>
          </a:solidFill>
          <a:ln/>
          <a:effectLst>
            <a:outerShdw sx="100000" sy="100000" kx="0" ky="0" algn="bl" rotWithShape="0" blurRad="101600" dist="38100" dir="2700000">
              <a:srgbClr val="000000">
                <a:alpha val="8000"/>
              </a:srgbClr>
            </a:outerShdw>
          </a:effectLst>
        </p:spPr>
      </p:sp>
      <p:sp>
        <p:nvSpPr>
          <p:cNvPr id="6" name="Shape 3"/>
          <p:cNvSpPr/>
          <p:nvPr/>
        </p:nvSpPr>
        <p:spPr>
          <a:xfrm>
            <a:off x="685800" y="1554480"/>
            <a:ext cx="365760" cy="365760"/>
          </a:xfrm>
          <a:prstGeom prst="ellipse">
            <a:avLst/>
          </a:prstGeom>
          <a:solidFill>
            <a:srgbClr val="6C5CE7"/>
          </a:solidFill>
          <a:ln/>
        </p:spPr>
      </p:sp>
      <p:sp>
        <p:nvSpPr>
          <p:cNvPr id="7" name="Text 4"/>
          <p:cNvSpPr/>
          <p:nvPr/>
        </p:nvSpPr>
        <p:spPr>
          <a:xfrm>
            <a:off x="685800" y="1554480"/>
            <a:ext cx="365760" cy="36576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1</a:t>
            </a:r>
            <a:endParaRPr lang="en-US" sz="1600" dirty="0"/>
          </a:p>
        </p:txBody>
      </p:sp>
      <p:sp>
        <p:nvSpPr>
          <p:cNvPr id="8" name="Text 5"/>
          <p:cNvSpPr/>
          <p:nvPr/>
        </p:nvSpPr>
        <p:spPr>
          <a:xfrm>
            <a:off x="1188720" y="1554480"/>
            <a:ext cx="2926080" cy="365760"/>
          </a:xfrm>
          <a:prstGeom prst="rect">
            <a:avLst/>
          </a:prstGeom>
          <a:noFill/>
          <a:ln/>
        </p:spPr>
        <p:txBody>
          <a:bodyPr wrap="square" lIns="0" tIns="0" rIns="0" bIns="0" rtlCol="0" anchor="ctr"/>
          <a:lstStyle/>
          <a:p>
            <a:pPr indent="0" marL="0">
              <a:buNone/>
            </a:pPr>
            <a:r>
              <a:rPr lang="en-US" sz="1500" b="1" dirty="0">
                <a:solidFill>
                  <a:srgbClr val="6C5CE7"/>
                </a:solidFill>
                <a:latin typeface="Calibri" pitchFamily="34" charset="0"/>
                <a:ea typeface="Calibri" pitchFamily="34" charset="-122"/>
                <a:cs typeface="Calibri" pitchFamily="34" charset="-120"/>
              </a:rPr>
              <a:t>The Slop Test</a:t>
            </a:r>
            <a:endParaRPr lang="en-US" sz="1500" dirty="0"/>
          </a:p>
        </p:txBody>
      </p:sp>
      <p:sp>
        <p:nvSpPr>
          <p:cNvPr id="9" name="Text 6"/>
          <p:cNvSpPr/>
          <p:nvPr/>
        </p:nvSpPr>
        <p:spPr>
          <a:xfrm>
            <a:off x="731520" y="1965960"/>
            <a:ext cx="3383280" cy="914400"/>
          </a:xfrm>
          <a:prstGeom prst="rect">
            <a:avLst/>
          </a:prstGeom>
          <a:noFill/>
          <a:ln/>
        </p:spPr>
        <p:txBody>
          <a:bodyPr wrap="square" rtlCol="0" anchor="ctr"/>
          <a:lstStyle/>
          <a:p>
            <a:pPr indent="0" marL="0">
              <a:lnSpc>
                <a:spcPct val="130000"/>
              </a:lnSpc>
              <a:buNone/>
            </a:pPr>
            <a:r>
              <a:rPr lang="en-US" sz="1200" dirty="0">
                <a:solidFill>
                  <a:srgbClr val="2D3436"/>
                </a:solidFill>
                <a:latin typeface="Calibri" pitchFamily="34" charset="0"/>
                <a:ea typeface="Calibri" pitchFamily="34" charset="-122"/>
                <a:cs typeface="Calibri" pitchFamily="34" charset="-120"/>
              </a:rPr>
              <a:t>First ask: "Write about my hobby."</a:t>
            </a:r>
            <a:endParaRPr lang="en-US" sz="1200" dirty="0"/>
          </a:p>
          <a:p>
            <a:pPr indent="0" marL="0">
              <a:lnSpc>
                <a:spcPct val="130000"/>
              </a:lnSpc>
              <a:buNone/>
            </a:pPr>
            <a:r>
              <a:rPr lang="en-US" sz="1200" dirty="0">
                <a:solidFill>
                  <a:srgbClr val="2D3436"/>
                </a:solidFill>
                <a:latin typeface="Calibri" pitchFamily="34" charset="0"/>
                <a:ea typeface="Calibri" pitchFamily="34" charset="-122"/>
                <a:cs typeface="Calibri" pitchFamily="34" charset="-120"/>
              </a:rPr>
              <a:t>Then ask: "Write about how I play</a:t>
            </a:r>
            <a:endParaRPr lang="en-US" sz="1200" dirty="0"/>
          </a:p>
          <a:p>
            <a:pPr indent="0" marL="0">
              <a:lnSpc>
                <a:spcPct val="130000"/>
              </a:lnSpc>
              <a:buNone/>
            </a:pPr>
            <a:r>
              <a:rPr lang="en-US" sz="1200" dirty="0">
                <a:solidFill>
                  <a:srgbClr val="2D3436"/>
                </a:solidFill>
                <a:latin typeface="Calibri" pitchFamily="34" charset="0"/>
                <a:ea typeface="Calibri" pitchFamily="34" charset="-122"/>
                <a:cs typeface="Calibri" pitchFamily="34" charset="-120"/>
              </a:rPr>
              <a:t>cricket every Friday with my cousins</a:t>
            </a:r>
            <a:endParaRPr lang="en-US" sz="1200" dirty="0"/>
          </a:p>
          <a:p>
            <a:pPr indent="0" marL="0">
              <a:lnSpc>
                <a:spcPct val="130000"/>
              </a:lnSpc>
              <a:buNone/>
            </a:pPr>
            <a:r>
              <a:rPr lang="en-US" sz="1200" dirty="0">
                <a:solidFill>
                  <a:srgbClr val="2D3436"/>
                </a:solidFill>
                <a:latin typeface="Calibri" pitchFamily="34" charset="0"/>
                <a:ea typeface="Calibri" pitchFamily="34" charset="-122"/>
                <a:cs typeface="Calibri" pitchFamily="34" charset="-120"/>
              </a:rPr>
              <a:t>at the park near school."</a:t>
            </a:r>
            <a:endParaRPr lang="en-US" sz="1200" dirty="0"/>
          </a:p>
          <a:p>
            <a:pPr indent="0" marL="0">
              <a:lnSpc>
                <a:spcPct val="130000"/>
              </a:lnSpc>
              <a:buNone/>
            </a:pPr>
            <a:r>
              <a:rPr lang="en-US" sz="1200" dirty="0">
                <a:solidFill>
                  <a:srgbClr val="2D3436"/>
                </a:solidFill>
                <a:latin typeface="Calibri" pitchFamily="34" charset="0"/>
                <a:ea typeface="Calibri" pitchFamily="34" charset="-122"/>
                <a:cs typeface="Calibri" pitchFamily="34" charset="-120"/>
              </a:rPr>
              <a:t>Compare the two answers!</a:t>
            </a:r>
            <a:endParaRPr lang="en-US" sz="1200" dirty="0"/>
          </a:p>
        </p:txBody>
      </p:sp>
      <p:sp>
        <p:nvSpPr>
          <p:cNvPr id="10" name="Shape 7"/>
          <p:cNvSpPr/>
          <p:nvPr/>
        </p:nvSpPr>
        <p:spPr>
          <a:xfrm>
            <a:off x="4709160" y="1417320"/>
            <a:ext cx="3977640" cy="1554480"/>
          </a:xfrm>
          <a:prstGeom prst="roundRect">
            <a:avLst>
              <a:gd name="adj" fmla="val 7059"/>
            </a:avLst>
          </a:prstGeom>
          <a:solidFill>
            <a:srgbClr val="FFFFFF"/>
          </a:solidFill>
          <a:ln/>
          <a:effectLst>
            <a:outerShdw sx="100000" sy="100000" kx="0" ky="0" algn="bl" rotWithShape="0" blurRad="101600" dist="38100" dir="2700000">
              <a:srgbClr val="000000">
                <a:alpha val="8000"/>
              </a:srgbClr>
            </a:outerShdw>
          </a:effectLst>
        </p:spPr>
      </p:sp>
      <p:sp>
        <p:nvSpPr>
          <p:cNvPr id="11" name="Shape 8"/>
          <p:cNvSpPr/>
          <p:nvPr/>
        </p:nvSpPr>
        <p:spPr>
          <a:xfrm>
            <a:off x="4937760" y="1554480"/>
            <a:ext cx="365760" cy="365760"/>
          </a:xfrm>
          <a:prstGeom prst="ellipse">
            <a:avLst/>
          </a:prstGeom>
          <a:solidFill>
            <a:srgbClr val="0984E3"/>
          </a:solidFill>
          <a:ln/>
        </p:spPr>
      </p:sp>
      <p:sp>
        <p:nvSpPr>
          <p:cNvPr id="12" name="Text 9"/>
          <p:cNvSpPr/>
          <p:nvPr/>
        </p:nvSpPr>
        <p:spPr>
          <a:xfrm>
            <a:off x="4937760" y="1554480"/>
            <a:ext cx="365760" cy="36576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2</a:t>
            </a:r>
            <a:endParaRPr lang="en-US" sz="1600" dirty="0"/>
          </a:p>
        </p:txBody>
      </p:sp>
      <p:sp>
        <p:nvSpPr>
          <p:cNvPr id="13" name="Text 10"/>
          <p:cNvSpPr/>
          <p:nvPr/>
        </p:nvSpPr>
        <p:spPr>
          <a:xfrm>
            <a:off x="5440680" y="1554480"/>
            <a:ext cx="2926080" cy="365760"/>
          </a:xfrm>
          <a:prstGeom prst="rect">
            <a:avLst/>
          </a:prstGeom>
          <a:noFill/>
          <a:ln/>
        </p:spPr>
        <p:txBody>
          <a:bodyPr wrap="square" lIns="0" tIns="0" rIns="0" bIns="0" rtlCol="0" anchor="ctr"/>
          <a:lstStyle/>
          <a:p>
            <a:pPr indent="0" marL="0">
              <a:buNone/>
            </a:pPr>
            <a:r>
              <a:rPr lang="en-US" sz="1400" b="1" dirty="0">
                <a:solidFill>
                  <a:srgbClr val="0984E3"/>
                </a:solidFill>
                <a:latin typeface="Calibri" pitchFamily="34" charset="0"/>
                <a:ea typeface="Calibri" pitchFamily="34" charset="-122"/>
                <a:cs typeface="Calibri" pitchFamily="34" charset="-120"/>
              </a:rPr>
              <a:t>The Birthday Message Test</a:t>
            </a:r>
            <a:endParaRPr lang="en-US" sz="1400" dirty="0"/>
          </a:p>
        </p:txBody>
      </p:sp>
      <p:sp>
        <p:nvSpPr>
          <p:cNvPr id="14" name="Text 11"/>
          <p:cNvSpPr/>
          <p:nvPr/>
        </p:nvSpPr>
        <p:spPr>
          <a:xfrm>
            <a:off x="4983480" y="1965960"/>
            <a:ext cx="3383280" cy="914400"/>
          </a:xfrm>
          <a:prstGeom prst="rect">
            <a:avLst/>
          </a:prstGeom>
          <a:noFill/>
          <a:ln/>
        </p:spPr>
        <p:txBody>
          <a:bodyPr wrap="square" rtlCol="0" anchor="ctr"/>
          <a:lstStyle/>
          <a:p>
            <a:pPr indent="0" marL="0">
              <a:lnSpc>
                <a:spcPct val="115000"/>
              </a:lnSpc>
              <a:buNone/>
            </a:pPr>
            <a:r>
              <a:rPr lang="en-US" sz="1100" dirty="0">
                <a:solidFill>
                  <a:srgbClr val="2D3436"/>
                </a:solidFill>
                <a:latin typeface="Calibri" pitchFamily="34" charset="0"/>
                <a:ea typeface="Calibri" pitchFamily="34" charset="-122"/>
                <a:cs typeface="Calibri" pitchFamily="34" charset="-120"/>
              </a:rPr>
              <a:t>First: "Write a birthday message</a:t>
            </a:r>
            <a:endParaRPr lang="en-US" sz="1100" dirty="0"/>
          </a:p>
          <a:p>
            <a:pPr indent="0" marL="0">
              <a:lnSpc>
                <a:spcPct val="115000"/>
              </a:lnSpc>
              <a:buNone/>
            </a:pPr>
            <a:r>
              <a:rPr lang="en-US" sz="1100" dirty="0">
                <a:solidFill>
                  <a:srgbClr val="2D3436"/>
                </a:solidFill>
                <a:latin typeface="Calibri" pitchFamily="34" charset="0"/>
                <a:ea typeface="Calibri" pitchFamily="34" charset="-122"/>
                <a:cs typeface="Calibri" pitchFamily="34" charset="-120"/>
              </a:rPr>
              <a:t>for my friend."</a:t>
            </a:r>
            <a:endParaRPr lang="en-US" sz="1100" dirty="0"/>
          </a:p>
          <a:p>
            <a:pPr indent="0" marL="0">
              <a:lnSpc>
                <a:spcPct val="115000"/>
              </a:lnSpc>
              <a:buNone/>
            </a:pPr>
            <a:r>
              <a:rPr lang="en-US" sz="1100" dirty="0">
                <a:solidFill>
                  <a:srgbClr val="2D3436"/>
                </a:solidFill>
                <a:latin typeface="Calibri" pitchFamily="34" charset="0"/>
                <a:ea typeface="Calibri" pitchFamily="34" charset="-122"/>
                <a:cs typeface="Calibri" pitchFamily="34" charset="-120"/>
              </a:rPr>
              <a:t>Then: "Write one for Sara who</a:t>
            </a:r>
            <a:endParaRPr lang="en-US" sz="1100" dirty="0"/>
          </a:p>
          <a:p>
            <a:pPr indent="0" marL="0">
              <a:lnSpc>
                <a:spcPct val="115000"/>
              </a:lnSpc>
              <a:buNone/>
            </a:pPr>
            <a:r>
              <a:rPr lang="en-US" sz="1100" dirty="0">
                <a:solidFill>
                  <a:srgbClr val="2D3436"/>
                </a:solidFill>
                <a:latin typeface="Calibri" pitchFamily="34" charset="0"/>
                <a:ea typeface="Calibri" pitchFamily="34" charset="-122"/>
                <a:cs typeface="Calibri" pitchFamily="34" charset="-120"/>
              </a:rPr>
              <a:t>loves painting, is turning 12, and</a:t>
            </a:r>
            <a:endParaRPr lang="en-US" sz="1100" dirty="0"/>
          </a:p>
          <a:p>
            <a:pPr indent="0" marL="0">
              <a:lnSpc>
                <a:spcPct val="115000"/>
              </a:lnSpc>
              <a:buNone/>
            </a:pPr>
            <a:r>
              <a:rPr lang="en-US" sz="1100" dirty="0">
                <a:solidFill>
                  <a:srgbClr val="2D3436"/>
                </a:solidFill>
                <a:latin typeface="Calibri" pitchFamily="34" charset="0"/>
                <a:ea typeface="Calibri" pitchFamily="34" charset="-122"/>
                <a:cs typeface="Calibri" pitchFamily="34" charset="-120"/>
              </a:rPr>
              <a:t>always makes everyone laugh."</a:t>
            </a:r>
            <a:endParaRPr lang="en-US" sz="1100" dirty="0"/>
          </a:p>
          <a:p>
            <a:pPr indent="0" marL="0">
              <a:lnSpc>
                <a:spcPct val="115000"/>
              </a:lnSpc>
              <a:buNone/>
            </a:pPr>
            <a:r>
              <a:rPr lang="en-US" sz="1100" dirty="0">
                <a:solidFill>
                  <a:srgbClr val="2D3436"/>
                </a:solidFill>
                <a:latin typeface="Calibri" pitchFamily="34" charset="0"/>
                <a:ea typeface="Calibri" pitchFamily="34" charset="-122"/>
                <a:cs typeface="Calibri" pitchFamily="34" charset="-120"/>
              </a:rPr>
              <a:t>Which would your friend like?</a:t>
            </a:r>
            <a:endParaRPr lang="en-US" sz="1100" dirty="0"/>
          </a:p>
        </p:txBody>
      </p:sp>
      <p:sp>
        <p:nvSpPr>
          <p:cNvPr id="15" name="Shape 12"/>
          <p:cNvSpPr/>
          <p:nvPr/>
        </p:nvSpPr>
        <p:spPr>
          <a:xfrm>
            <a:off x="457200" y="3200400"/>
            <a:ext cx="8183880" cy="1508760"/>
          </a:xfrm>
          <a:prstGeom prst="roundRect">
            <a:avLst>
              <a:gd name="adj" fmla="val 7273"/>
            </a:avLst>
          </a:prstGeom>
          <a:solidFill>
            <a:srgbClr val="FFFFFF"/>
          </a:solidFill>
          <a:ln/>
          <a:effectLst>
            <a:outerShdw sx="100000" sy="100000" kx="0" ky="0" algn="bl" rotWithShape="0" blurRad="101600" dist="38100" dir="2700000">
              <a:srgbClr val="000000">
                <a:alpha val="8000"/>
              </a:srgbClr>
            </a:outerShdw>
          </a:effectLst>
        </p:spPr>
      </p:sp>
      <p:sp>
        <p:nvSpPr>
          <p:cNvPr id="16" name="Shape 13"/>
          <p:cNvSpPr/>
          <p:nvPr/>
        </p:nvSpPr>
        <p:spPr>
          <a:xfrm>
            <a:off x="685800" y="3337560"/>
            <a:ext cx="365760" cy="365760"/>
          </a:xfrm>
          <a:prstGeom prst="ellipse">
            <a:avLst/>
          </a:prstGeom>
          <a:solidFill>
            <a:srgbClr val="00B894"/>
          </a:solidFill>
          <a:ln/>
        </p:spPr>
      </p:sp>
      <p:sp>
        <p:nvSpPr>
          <p:cNvPr id="17" name="Text 14"/>
          <p:cNvSpPr/>
          <p:nvPr/>
        </p:nvSpPr>
        <p:spPr>
          <a:xfrm>
            <a:off x="685800" y="3337560"/>
            <a:ext cx="365760" cy="36576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3</a:t>
            </a:r>
            <a:endParaRPr lang="en-US" sz="1600" dirty="0"/>
          </a:p>
        </p:txBody>
      </p:sp>
      <p:sp>
        <p:nvSpPr>
          <p:cNvPr id="18" name="Text 15"/>
          <p:cNvSpPr/>
          <p:nvPr/>
        </p:nvSpPr>
        <p:spPr>
          <a:xfrm>
            <a:off x="1188720" y="3337560"/>
            <a:ext cx="3657600" cy="365760"/>
          </a:xfrm>
          <a:prstGeom prst="rect">
            <a:avLst/>
          </a:prstGeom>
          <a:noFill/>
          <a:ln/>
        </p:spPr>
        <p:txBody>
          <a:bodyPr wrap="square" lIns="0" tIns="0" rIns="0" bIns="0" rtlCol="0" anchor="ctr"/>
          <a:lstStyle/>
          <a:p>
            <a:pPr indent="0" marL="0">
              <a:buNone/>
            </a:pPr>
            <a:r>
              <a:rPr lang="en-US" sz="1500" b="1" dirty="0">
                <a:solidFill>
                  <a:srgbClr val="00B894"/>
                </a:solidFill>
                <a:latin typeface="Calibri" pitchFamily="34" charset="0"/>
                <a:ea typeface="Calibri" pitchFamily="34" charset="-122"/>
                <a:cs typeface="Calibri" pitchFamily="34" charset="-120"/>
              </a:rPr>
              <a:t>The Real Homework Challenge</a:t>
            </a:r>
            <a:endParaRPr lang="en-US" sz="1500" dirty="0"/>
          </a:p>
        </p:txBody>
      </p:sp>
      <p:sp>
        <p:nvSpPr>
          <p:cNvPr id="19" name="Text 16"/>
          <p:cNvSpPr/>
          <p:nvPr/>
        </p:nvSpPr>
        <p:spPr>
          <a:xfrm>
            <a:off x="731520" y="3749040"/>
            <a:ext cx="7589520" cy="822960"/>
          </a:xfrm>
          <a:prstGeom prst="rect">
            <a:avLst/>
          </a:prstGeom>
          <a:noFill/>
          <a:ln/>
        </p:spPr>
        <p:txBody>
          <a:bodyPr wrap="square" rtlCol="0" anchor="ctr"/>
          <a:lstStyle/>
          <a:p>
            <a:pPr indent="0" marL="0">
              <a:lnSpc>
                <a:spcPct val="150000"/>
              </a:lnSpc>
              <a:buNone/>
            </a:pPr>
            <a:r>
              <a:rPr lang="en-US" sz="1250" dirty="0">
                <a:solidFill>
                  <a:srgbClr val="2D3436"/>
                </a:solidFill>
                <a:latin typeface="Calibri" pitchFamily="34" charset="0"/>
                <a:ea typeface="Calibri" pitchFamily="34" charset="-122"/>
                <a:cs typeface="Calibri" pitchFamily="34" charset="-120"/>
              </a:rPr>
              <a:t>Pick something you actually need help with for school. Ask AI twice:</a:t>
            </a:r>
            <a:endParaRPr lang="en-US" sz="1250" dirty="0"/>
          </a:p>
          <a:p>
            <a:pPr indent="0" marL="0">
              <a:lnSpc>
                <a:spcPct val="150000"/>
              </a:lnSpc>
              <a:buNone/>
            </a:pPr>
            <a:r>
              <a:rPr lang="en-US" sz="1250" dirty="0">
                <a:solidFill>
                  <a:srgbClr val="2D3436"/>
                </a:solidFill>
                <a:latin typeface="Calibri" pitchFamily="34" charset="0"/>
                <a:ea typeface="Calibri" pitchFamily="34" charset="-122"/>
                <a:cs typeface="Calibri" pitchFamily="34" charset="-120"/>
              </a:rPr>
              <a:t>First: the lazy way (just the topic, no details). Second: the power-user way (your grade, the subject,</a:t>
            </a:r>
            <a:endParaRPr lang="en-US" sz="1250" dirty="0"/>
          </a:p>
          <a:p>
            <a:pPr indent="0" marL="0">
              <a:lnSpc>
                <a:spcPct val="150000"/>
              </a:lnSpc>
              <a:buNone/>
            </a:pPr>
            <a:r>
              <a:rPr lang="en-US" sz="1250" dirty="0">
                <a:solidFill>
                  <a:srgbClr val="2D3436"/>
                </a:solidFill>
                <a:latin typeface="Calibri" pitchFamily="34" charset="0"/>
                <a:ea typeface="Calibri" pitchFamily="34" charset="-122"/>
                <a:cs typeface="Calibri" pitchFamily="34" charset="-120"/>
              </a:rPr>
              <a:t>what exactly you need, and any rules from your teacher). Compare which answer you'd actually use.</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Novice vs Power User</dc:title>
  <dc:subject>PptxGenJS Presentation</dc:subject>
  <dc:creator>AI Prompting Course</dc:creator>
  <cp:lastModifiedBy>AI Prompting Course</cp:lastModifiedBy>
  <cp:revision>1</cp:revision>
  <dcterms:created xsi:type="dcterms:W3CDTF">2026-06-10T14:10:18Z</dcterms:created>
  <dcterms:modified xsi:type="dcterms:W3CDTF">2026-06-10T14:10:18Z</dcterms:modified>
</cp:coreProperties>
</file>