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slide. Build excitement: this is THE single highest-leverage habit on the whole course.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Worked example for kids. Walk through each round. The key: every decision is the student's. AI does the work, student shows the taste.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writing-specific version of the loop. Key: outline before draft. All leverage is at the outline stage.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Core insight: leverage lives at the outline/planning stage. This is why the loop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Don't skip steps. Fixed: '~15 minutes' instead of '~45 minutes' — more realistic for school tasks.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IMPROVED: Three concrete, copy-paste challenges instead of generic steps. Each has a specific starting prompt students can use immediately. The comparison at the end ('compare FINAL to FIRST') is what makes the lesson stick.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Hook: AI's first answer is the AVERAGE answer. Not wrong, just boring. Because most internet text was common ideas, not creative ones.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4 steps. LOAD context, ask for OPTIONS, give FEEDBACK, REPEAT. Chef analogy works well for kids.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SLIDE. From the source: 'scope the territory before drafting.' Before the loop, ask AI to MAP what's known. For a party: what do kids love/hate. For an essay: what are the strongest arguments for and against. This 1-minute step changes what the entire loop iterates against.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1: Load context. Connect back to Concept 1 — brief AI like a colleague.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2: Ask for 3-5 options. Forcing alternatives pushes AI past its first instinct.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3: Specific feedback. Not 'good' or 'bad' — say WHAT you like, WHAT you don't, and WHY.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4: Grade and iterate. The grading trick forces specificity. YOU decide when to stop, not AI.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ENHANCED. Shows a real back-and-forth chat. Students see: YOUR messages (colored bubbles, left-aligned) vs AI's responses (white bubbles, right-aligned). The rhythm is visible: ask → AI responds → give feedback → AI improves → expand and grade. The 9.5 score badge at the end shows the stopping signal.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457200"/>
            <a:ext cx="3200400" cy="3200400"/>
          </a:xfrm>
          <a:prstGeom prst="ellipse">
            <a:avLst/>
          </a:prstGeom>
          <a:solidFill>
            <a:srgbClr val="6C5CE7">
              <a:alpha val="7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731520"/>
            <a:ext cx="2743200" cy="2743200"/>
          </a:xfrm>
          <a:prstGeom prst="ellipse">
            <a:avLst/>
          </a:prstGeom>
          <a:solidFill>
            <a:srgbClr val="E17055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3200400"/>
            <a:ext cx="3200400" cy="3200400"/>
          </a:xfrm>
          <a:prstGeom prst="ellipse">
            <a:avLst/>
          </a:prstGeom>
          <a:solidFill>
            <a:srgbClr val="00B894">
              <a:alpha val="7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274320"/>
            <a:ext cx="1097280" cy="10972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Magic Loop</a:t>
            </a:r>
            <a:endParaRPr lang="en-US" sz="4600" dirty="0"/>
          </a:p>
        </p:txBody>
      </p:sp>
      <p:sp>
        <p:nvSpPr>
          <p:cNvPr id="7" name="Text 4"/>
          <p:cNvSpPr/>
          <p:nvPr/>
        </p:nvSpPr>
        <p:spPr>
          <a:xfrm>
            <a:off x="914400" y="24688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Get AMAZING Answers from AI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2286000" y="3200400"/>
            <a:ext cx="4572000" cy="502920"/>
          </a:xfrm>
          <a:prstGeom prst="roundRect">
            <a:avLst>
              <a:gd name="adj" fmla="val 36364"/>
            </a:avLst>
          </a:prstGeom>
          <a:solidFill>
            <a:srgbClr val="6C5CE7">
              <a:alpha val="60000"/>
            </a:srgbClr>
          </a:solidFill>
          <a:ln/>
        </p:spPr>
      </p:sp>
      <p:sp>
        <p:nvSpPr>
          <p:cNvPr id="9" name="Text 6"/>
          <p:cNvSpPr/>
          <p:nvPr/>
        </p:nvSpPr>
        <p:spPr>
          <a:xfrm>
            <a:off x="2286000" y="320040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Secret Superpower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914400" y="40233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 you will learn the #1 trick that separates beginners from experts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E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1828800" cy="1828800"/>
          </a:xfrm>
          <a:prstGeom prst="ellipse">
            <a:avLst/>
          </a:prstGeom>
          <a:solidFill>
            <a:srgbClr val="E84393">
              <a:alpha val="1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 Example: Planning Your Birthday Party!</a:t>
            </a:r>
            <a:endParaRPr lang="en-US" sz="24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137160"/>
            <a:ext cx="502920" cy="502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868680"/>
            <a:ext cx="3931920" cy="1325880"/>
          </a:xfrm>
          <a:prstGeom prst="roundRect">
            <a:avLst>
              <a:gd name="adj" fmla="val 6897"/>
            </a:avLst>
          </a:prstGeom>
          <a:solidFill>
            <a:srgbClr val="F3F0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40080" y="9601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1: CONTEXT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1280160"/>
            <a:ext cx="3566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want a party for 15 friends, budget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5000 rupees, small terrace, some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vegetarian"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663440" y="868680"/>
            <a:ext cx="3931920" cy="1325880"/>
          </a:xfrm>
          <a:prstGeom prst="roundRect">
            <a:avLst>
              <a:gd name="adj" fmla="val 6897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846320" y="9601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2: OPTIONS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846320" y="1280160"/>
            <a:ext cx="3566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"Give me 5 different party theme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 with one line each"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2468880"/>
            <a:ext cx="3931920" cy="1325880"/>
          </a:xfrm>
          <a:prstGeom prst="roundRect">
            <a:avLst>
              <a:gd name="adj" fmla="val 6897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40080" y="25603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3: FEEDBACK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40080" y="2880360"/>
            <a:ext cx="3566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"Love the movie night! Hate sports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theme. Can we add cake decorating?"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663440" y="2468880"/>
            <a:ext cx="3931920" cy="1325880"/>
          </a:xfrm>
          <a:prstGeom prst="roundRect">
            <a:avLst>
              <a:gd name="adj" fmla="val 6897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846320" y="25603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4: EXPAND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846320" y="2880360"/>
            <a:ext cx="3566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"Give me the full plan: food list,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games, and timeline"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1371600" y="4206240"/>
            <a:ext cx="6400800" cy="502920"/>
          </a:xfrm>
          <a:prstGeom prst="roundRect">
            <a:avLst>
              <a:gd name="adj" fmla="val 27273"/>
            </a:avLst>
          </a:prstGeom>
          <a:solidFill>
            <a:srgbClr val="6C5CE7"/>
          </a:solidFill>
          <a:ln/>
        </p:spPr>
      </p:sp>
      <p:sp>
        <p:nvSpPr>
          <p:cNvPr id="18" name="Text 15"/>
          <p:cNvSpPr/>
          <p:nvPr/>
        </p:nvSpPr>
        <p:spPr>
          <a:xfrm>
            <a:off x="1371600" y="420624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A party plan that feels like YOU planned it!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F4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solidFill>
            <a:srgbClr val="0984E3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Another Example: Writing a School Essay</a:t>
            </a:r>
            <a:endParaRPr lang="en-US" sz="24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182880"/>
            <a:ext cx="457200" cy="4572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914400"/>
            <a:ext cx="365760" cy="36576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914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188720" y="868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3 outline options for your essay topic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640080" y="1481328"/>
            <a:ext cx="365760" cy="365760"/>
          </a:xfrm>
          <a:prstGeom prst="ellipse">
            <a:avLst/>
          </a:prstGeom>
          <a:solidFill>
            <a:srgbClr val="0984E3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14813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188720" y="143560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outline, ask AI to make it better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640080" y="2048256"/>
            <a:ext cx="365760" cy="36576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048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188720" y="2002536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each heading into bullet points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640080" y="2615184"/>
            <a:ext cx="365760" cy="365760"/>
          </a:xfrm>
          <a:prstGeom prst="ellipse">
            <a:avLst/>
          </a:prstGeom>
          <a:solidFill>
            <a:srgbClr val="E17055"/>
          </a:solidFill>
          <a:ln/>
        </p:spPr>
      </p:sp>
      <p:sp>
        <p:nvSpPr>
          <p:cNvPr id="15" name="Text 12"/>
          <p:cNvSpPr/>
          <p:nvPr/>
        </p:nvSpPr>
        <p:spPr>
          <a:xfrm>
            <a:off x="640080" y="261518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188720" y="256946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AI to grade bullets out of 10 — fix weak ones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640080" y="3182112"/>
            <a:ext cx="365760" cy="365760"/>
          </a:xfrm>
          <a:prstGeom prst="ellipse">
            <a:avLst/>
          </a:prstGeom>
          <a:solidFill>
            <a:srgbClr val="E84393"/>
          </a:solidFill>
          <a:ln/>
        </p:spPr>
      </p:sp>
      <p:sp>
        <p:nvSpPr>
          <p:cNvPr id="18" name="Text 15"/>
          <p:cNvSpPr/>
          <p:nvPr/>
        </p:nvSpPr>
        <p:spPr>
          <a:xfrm>
            <a:off x="640080" y="31821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188720" y="313639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ask for the full essay draft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640080" y="3749040"/>
            <a:ext cx="365760" cy="36576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21" name="Text 18"/>
          <p:cNvSpPr/>
          <p:nvPr/>
        </p:nvSpPr>
        <p:spPr>
          <a:xfrm>
            <a:off x="640080" y="3749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1188720" y="3703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the draft, keep improving until 9.5/10!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1371600" y="4343400"/>
            <a:ext cx="6400800" cy="502920"/>
          </a:xfrm>
          <a:prstGeom prst="roundRect">
            <a:avLst>
              <a:gd name="adj" fmla="val 27273"/>
            </a:avLst>
          </a:prstGeom>
          <a:solidFill>
            <a:srgbClr val="0984E3"/>
          </a:solidFill>
          <a:ln/>
        </p:spPr>
      </p:sp>
      <p:sp>
        <p:nvSpPr>
          <p:cNvPr id="24" name="Text 21"/>
          <p:cNvSpPr/>
          <p:nvPr/>
        </p:nvSpPr>
        <p:spPr>
          <a:xfrm>
            <a:off x="1371600" y="43434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Golden Rule: Outline FIRST, then draft!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1828800" cy="1828800"/>
          </a:xfrm>
          <a:prstGeom prst="ellipse">
            <a:avLst/>
          </a:prstGeom>
          <a:solidFill>
            <a:srgbClr val="FDCB6E">
              <a:alpha val="1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Does the Loop Work So Well?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228600"/>
            <a:ext cx="457200" cy="4572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051560"/>
            <a:ext cx="3977640" cy="2103120"/>
          </a:xfrm>
          <a:prstGeom prst="roundRect">
            <a:avLst>
              <a:gd name="adj" fmla="val 5217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128016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1 word in an OUTLINE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731520" y="16916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731520" y="210312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the WHOLE direction!</a:t>
            </a:r>
            <a:endParaRPr lang="en-US" sz="1700" dirty="0"/>
          </a:p>
        </p:txBody>
      </p:sp>
      <p:sp>
        <p:nvSpPr>
          <p:cNvPr id="9" name="Shape 6"/>
          <p:cNvSpPr/>
          <p:nvPr/>
        </p:nvSpPr>
        <p:spPr>
          <a:xfrm>
            <a:off x="4709160" y="1051560"/>
            <a:ext cx="3977640" cy="2103120"/>
          </a:xfrm>
          <a:prstGeom prst="roundRect">
            <a:avLst>
              <a:gd name="adj" fmla="val 5217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983480" y="128016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1 word in a FINAL DRAFT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4983480" y="16916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4983480" y="210312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just... one word.</a:t>
            </a:r>
            <a:endParaRPr lang="en-US" sz="1700" dirty="0"/>
          </a:p>
        </p:txBody>
      </p:sp>
      <p:sp>
        <p:nvSpPr>
          <p:cNvPr id="13" name="Shape 10"/>
          <p:cNvSpPr/>
          <p:nvPr/>
        </p:nvSpPr>
        <p:spPr>
          <a:xfrm>
            <a:off x="457200" y="3429000"/>
            <a:ext cx="8229600" cy="1280160"/>
          </a:xfrm>
          <a:prstGeom prst="roundRect">
            <a:avLst>
              <a:gd name="adj" fmla="val 8571"/>
            </a:avLst>
          </a:prstGeom>
          <a:solidFill>
            <a:srgbClr val="1A1040"/>
          </a:solidFill>
          <a:ln/>
        </p:spPr>
      </p:sp>
      <p:sp>
        <p:nvSpPr>
          <p:cNvPr id="14" name="Text 11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DC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the power is in PLANNING, not writing!</a:t>
            </a:r>
            <a:endParaRPr lang="en-US" sz="2100" dirty="0"/>
          </a:p>
        </p:txBody>
      </p:sp>
      <p:sp>
        <p:nvSpPr>
          <p:cNvPr id="15" name="Text 12"/>
          <p:cNvSpPr/>
          <p:nvPr/>
        </p:nvSpPr>
        <p:spPr>
          <a:xfrm>
            <a:off x="731520" y="402336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 works for EVERYTHING: trip planning, choosing a hobby, writing emails, school projects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3200400"/>
            <a:ext cx="2286000" cy="2286000"/>
          </a:xfrm>
          <a:prstGeom prst="ellipse">
            <a:avLst/>
          </a:prstGeom>
          <a:solidFill>
            <a:srgbClr val="E17055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Golden Rule: Do NOT Skip Steps!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31920" cy="1097280"/>
          </a:xfrm>
          <a:prstGeom prst="roundRect">
            <a:avLst>
              <a:gd name="adj" fmla="val 8333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8016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09728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Biggest mistake = Asking for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final answer on the first try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663440" y="1005840"/>
            <a:ext cx="3931920" cy="1097280"/>
          </a:xfrm>
          <a:prstGeom prst="roundRect">
            <a:avLst>
              <a:gd name="adj" fmla="val 8333"/>
            </a:avLst>
          </a:prstGeom>
          <a:solidFill>
            <a:srgbClr val="FFF8E1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28016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440680" y="109728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AI's first draft LOOKS polished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says nothing special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457200" y="2377440"/>
            <a:ext cx="3931920" cy="1097280"/>
          </a:xfrm>
          <a:prstGeom prst="roundRect">
            <a:avLst>
              <a:gd name="adj" fmla="val 8333"/>
            </a:avLst>
          </a:prstGeom>
          <a:solidFill>
            <a:srgbClr val="EBF5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651760"/>
            <a:ext cx="457200" cy="4572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234440" y="246888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 takes ~15 minutes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produces work that LANDS</a:t>
            </a:r>
            <a:endParaRPr lang="en-US" sz="1400" dirty="0"/>
          </a:p>
        </p:txBody>
      </p:sp>
      <p:sp>
        <p:nvSpPr>
          <p:cNvPr id="13" name="Shape 8"/>
          <p:cNvSpPr/>
          <p:nvPr/>
        </p:nvSpPr>
        <p:spPr>
          <a:xfrm>
            <a:off x="4663440" y="2377440"/>
            <a:ext cx="3931920" cy="1097280"/>
          </a:xfrm>
          <a:prstGeom prst="roundRect">
            <a:avLst>
              <a:gd name="adj" fmla="val 8333"/>
            </a:avLst>
          </a:prstGeom>
          <a:solidFill>
            <a:srgbClr val="F3F0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2651760"/>
            <a:ext cx="457200" cy="4572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5440680" y="246888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you're accepting AI's first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answer, you've skipped the loop!</a:t>
            </a:r>
            <a:endParaRPr lang="en-US" sz="1400" dirty="0"/>
          </a:p>
        </p:txBody>
      </p:sp>
      <p:sp>
        <p:nvSpPr>
          <p:cNvPr id="16" name="Shape 10"/>
          <p:cNvSpPr/>
          <p:nvPr/>
        </p:nvSpPr>
        <p:spPr>
          <a:xfrm>
            <a:off x="1371600" y="3931920"/>
            <a:ext cx="6400800" cy="502920"/>
          </a:xfrm>
          <a:prstGeom prst="roundRect">
            <a:avLst>
              <a:gd name="adj" fmla="val 27273"/>
            </a:avLst>
          </a:prstGeom>
          <a:solidFill>
            <a:srgbClr val="6C5CE7"/>
          </a:solidFill>
          <a:ln/>
        </p:spPr>
      </p:sp>
      <p:sp>
        <p:nvSpPr>
          <p:cNvPr id="17" name="Text 11"/>
          <p:cNvSpPr/>
          <p:nvPr/>
        </p:nvSpPr>
        <p:spPr>
          <a:xfrm>
            <a:off x="1371600" y="39319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the brain. AI is the tool.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457200"/>
            <a:ext cx="2743200" cy="2743200"/>
          </a:xfrm>
          <a:prstGeom prst="ellipse">
            <a:avLst/>
          </a:prstGeom>
          <a:solidFill>
            <a:srgbClr val="00B894">
              <a:alpha val="7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2743200"/>
            <a:ext cx="2743200" cy="2743200"/>
          </a:xfrm>
          <a:prstGeom prst="ellipse">
            <a:avLst/>
          </a:prstGeom>
          <a:solidFill>
            <a:srgbClr val="6C5CE7">
              <a:alpha val="7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360" y="18288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Now YOU Try It!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914400" y="15544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challenge and run the full loop: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" y="201168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E8439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417320" y="2148840"/>
            <a:ext cx="548640" cy="548640"/>
          </a:xfrm>
          <a:prstGeom prst="ellipse">
            <a:avLst/>
          </a:prstGeom>
          <a:solidFill>
            <a:srgbClr val="E84393"/>
          </a:solidFill>
          <a:ln/>
        </p:spPr>
      </p:sp>
      <p:sp>
        <p:nvSpPr>
          <p:cNvPr id="9" name="Text 6"/>
          <p:cNvSpPr/>
          <p:nvPr/>
        </p:nvSpPr>
        <p:spPr>
          <a:xfrm>
            <a:off x="1417320" y="21488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502920" y="2743200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Party Planner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548640" y="306324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"Plan a class party for 20 kids.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Budget: 3000 rupees. In the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classroom. 1 hour. Give me 5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ideas, one line each."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291840" y="201168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0984E3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297680" y="2148840"/>
            <a:ext cx="548640" cy="548640"/>
          </a:xfrm>
          <a:prstGeom prst="ellipse">
            <a:avLst/>
          </a:prstGeom>
          <a:solidFill>
            <a:srgbClr val="0984E3"/>
          </a:solidFill>
          <a:ln/>
        </p:spPr>
      </p:sp>
      <p:sp>
        <p:nvSpPr>
          <p:cNvPr id="14" name="Text 11"/>
          <p:cNvSpPr/>
          <p:nvPr/>
        </p:nvSpPr>
        <p:spPr>
          <a:xfrm>
            <a:off x="4297680" y="21488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3383280" y="2743200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984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Speech Writer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3429000" y="306324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need a 2-minute speech for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assembly about why we should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a school pet. Give me 5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opening lines."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6172200" y="201168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00B894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178040" y="2148840"/>
            <a:ext cx="548640" cy="54864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19" name="Text 16"/>
          <p:cNvSpPr/>
          <p:nvPr/>
        </p:nvSpPr>
        <p:spPr>
          <a:xfrm>
            <a:off x="7178040" y="21488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6263640" y="2743200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Hobby Finder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6309360" y="306324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have 1 hour after school, no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to spend, and I like making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with my hands. Give me 5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hobby ideas, one line each."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457200" y="45720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DC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Copy-paste the prompt, then run Rounds 2-4. Compare your FINAL answer to the FIRST one!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E17055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Happens When You Ask AI Just Once?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50292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2344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11430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 "What should I eat for lunch?"</a:t>
            </a:r>
            <a:endParaRPr lang="en-US" sz="16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9202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80160" y="19202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"Rice and Dal"</a:t>
            </a:r>
            <a:endParaRPr lang="en-US" sz="1600" dirty="0"/>
          </a:p>
        </p:txBody>
      </p:sp>
      <p:sp>
        <p:nvSpPr>
          <p:cNvPr id="9" name="Shape 5"/>
          <p:cNvSpPr/>
          <p:nvPr/>
        </p:nvSpPr>
        <p:spPr>
          <a:xfrm>
            <a:off x="5760720" y="1005840"/>
            <a:ext cx="3017520" cy="1828800"/>
          </a:xfrm>
          <a:prstGeom prst="roundRect">
            <a:avLst>
              <a:gd name="adj" fmla="val 6000"/>
            </a:avLst>
          </a:prstGeom>
          <a:solidFill>
            <a:srgbClr val="FFF8E1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143000"/>
            <a:ext cx="457200" cy="4572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5943600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so boring?</a:t>
            </a:r>
            <a:endParaRPr lang="en-US" sz="1400" dirty="0"/>
          </a:p>
        </p:txBody>
      </p:sp>
      <p:sp>
        <p:nvSpPr>
          <p:cNvPr id="12" name="Text 7"/>
          <p:cNvSpPr/>
          <p:nvPr/>
        </p:nvSpPr>
        <p:spPr>
          <a:xfrm>
            <a:off x="5943600" y="160020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learned from millions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internet answers.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are COMMON,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creative!</a:t>
            </a:r>
            <a:endParaRPr lang="en-US" sz="1300" dirty="0"/>
          </a:p>
        </p:txBody>
      </p:sp>
      <p:sp>
        <p:nvSpPr>
          <p:cNvPr id="13" name="Shape 8"/>
          <p:cNvSpPr/>
          <p:nvPr/>
        </p:nvSpPr>
        <p:spPr>
          <a:xfrm>
            <a:off x="457200" y="3291840"/>
            <a:ext cx="8229600" cy="1097280"/>
          </a:xfrm>
          <a:prstGeom prst="roundRect">
            <a:avLst>
              <a:gd name="adj" fmla="val 10000"/>
            </a:avLst>
          </a:prstGeom>
          <a:solidFill>
            <a:srgbClr val="6C5CE7"/>
          </a:solidFill>
          <a:ln/>
        </p:spPr>
      </p:sp>
      <p:sp>
        <p:nvSpPr>
          <p:cNvPr id="14" name="Text 9"/>
          <p:cNvSpPr/>
          <p:nvPr/>
        </p:nvSpPr>
        <p:spPr>
          <a:xfrm>
            <a:off x="731520" y="3337560"/>
            <a:ext cx="7680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answer = boring average answer.</a:t>
            </a:r>
            <a:endParaRPr lang="en-US" sz="1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there's a trick to get AMAZING ones!</a:t>
            </a:r>
            <a:endParaRPr lang="en-US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Magic Loop in 4 Simple Steps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9144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F3F0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51560" y="1097280"/>
            <a:ext cx="640080" cy="64008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5" name="Text 3"/>
          <p:cNvSpPr/>
          <p:nvPr/>
        </p:nvSpPr>
        <p:spPr>
          <a:xfrm>
            <a:off x="105156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02920" y="187452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22860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AI everything</a:t>
            </a:r>
            <a:endParaRPr lang="en-US" sz="12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your situation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560320" y="9144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0" y="1097280"/>
            <a:ext cx="640080" cy="640080"/>
          </a:xfrm>
          <a:prstGeom prst="ellipse">
            <a:avLst/>
          </a:prstGeom>
          <a:solidFill>
            <a:srgbClr val="E17055"/>
          </a:solidFill>
          <a:ln/>
        </p:spPr>
      </p:sp>
      <p:sp>
        <p:nvSpPr>
          <p:cNvPr id="10" name="Text 8"/>
          <p:cNvSpPr/>
          <p:nvPr/>
        </p:nvSpPr>
        <p:spPr>
          <a:xfrm>
            <a:off x="320040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651760" y="187452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651760" y="22860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3-5 different</a:t>
            </a:r>
            <a:endParaRPr lang="en-US" sz="12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ideas, not just one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709160" y="9144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49240" y="1097280"/>
            <a:ext cx="640080" cy="64008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15" name="Text 13"/>
          <p:cNvSpPr/>
          <p:nvPr/>
        </p:nvSpPr>
        <p:spPr>
          <a:xfrm>
            <a:off x="534924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4800600" y="187452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800600" y="22860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AI what you like</a:t>
            </a:r>
            <a:endParaRPr lang="en-US" sz="12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don't like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858000" y="9144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7498080" y="1097280"/>
            <a:ext cx="640080" cy="640080"/>
          </a:xfrm>
          <a:prstGeom prst="ellipse">
            <a:avLst/>
          </a:prstGeom>
          <a:solidFill>
            <a:srgbClr val="E84393"/>
          </a:solidFill>
          <a:ln/>
        </p:spPr>
      </p:sp>
      <p:sp>
        <p:nvSpPr>
          <p:cNvPr id="20" name="Text 18"/>
          <p:cNvSpPr/>
          <p:nvPr/>
        </p:nvSpPr>
        <p:spPr>
          <a:xfrm>
            <a:off x="749808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6949440" y="187452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949440" y="22860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better options</a:t>
            </a:r>
            <a:endParaRPr lang="en-US" sz="12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until it's perfect!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731520" y="3749040"/>
            <a:ext cx="7680960" cy="594360"/>
          </a:xfrm>
          <a:prstGeom prst="roundRect">
            <a:avLst>
              <a:gd name="adj" fmla="val 30769"/>
            </a:avLst>
          </a:prstGeom>
          <a:solidFill>
            <a:srgbClr val="6C5CE7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374904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it like ordering food and sending it back until the chef gets it just right!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0984E3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solidFill>
            <a:srgbClr val="00B894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Secret Step 0: Research First!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0984E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0515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96012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start the loop, ask AI to MAP what's known about your topic.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57200" y="2194560"/>
            <a:ext cx="3977640" cy="2103120"/>
          </a:xfrm>
          <a:prstGeom prst="roundRect">
            <a:avLst>
              <a:gd name="adj" fmla="val 5217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33172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88720" y="2331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research: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731520" y="2834640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"Plan a birthday party"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AI uses whatever it thinks of first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Options are shallow and obvious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4709160" y="2194560"/>
            <a:ext cx="3977640" cy="2103120"/>
          </a:xfrm>
          <a:prstGeom prst="roundRect">
            <a:avLst>
              <a:gd name="adj" fmla="val 5217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233172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440680" y="2331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research: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4983480" y="283464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do kids usually love AND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hate at birthday parties? List 5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each before we start planning."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Options are deeper and smarter!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1371600" y="4480560"/>
            <a:ext cx="6400800" cy="411480"/>
          </a:xfrm>
          <a:prstGeom prst="roundRect">
            <a:avLst>
              <a:gd name="adj" fmla="val 22222"/>
            </a:avLst>
          </a:prstGeom>
          <a:solidFill>
            <a:srgbClr val="F3F0FF"/>
          </a:solidFill>
          <a:ln/>
        </p:spPr>
      </p:sp>
      <p:sp>
        <p:nvSpPr>
          <p:cNvPr id="17" name="Text 12"/>
          <p:cNvSpPr/>
          <p:nvPr/>
        </p:nvSpPr>
        <p:spPr>
          <a:xfrm>
            <a:off x="1371600" y="448056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minute of research changes everything the loop gives you!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3474720"/>
            <a:ext cx="2286000" cy="2286000"/>
          </a:xfrm>
          <a:prstGeom prst="ellipse">
            <a:avLst/>
          </a:prstGeom>
          <a:solidFill>
            <a:srgbClr val="6C5CE7">
              <a:alpha val="1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1: LOAD — Tell AI Everything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77640" cy="1828800"/>
          </a:xfrm>
          <a:prstGeom prst="roundRect">
            <a:avLst>
              <a:gd name="adj" fmla="val 6000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4300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1430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16459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"Help me exercise"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21031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 short! AI has no idea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09160" y="1005840"/>
            <a:ext cx="3977640" cy="1828800"/>
          </a:xfrm>
          <a:prstGeom prst="roundRect">
            <a:avLst>
              <a:gd name="adj" fmla="val 6000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14300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40680" y="11430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4983480" y="160020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"Help me exercise — small room,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equipment, only 15 min before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school, I get bored easily"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983480" y="2377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Detailed! AI understands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exactly what YOU need.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3108960"/>
            <a:ext cx="8229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291840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71600" y="32461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it like talking to a friend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1371600" y="361188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friend asks "What gift should I buy?" — you would ask: For whom? What budget? What do they like? Give AI the SAME details!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E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1828800" cy="1828800"/>
          </a:xfrm>
          <a:prstGeom prst="ellipse">
            <a:avLst/>
          </a:prstGeom>
          <a:solidFill>
            <a:srgbClr val="E84393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2: OPTIONS — Ask for Many Ideas!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640080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i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"Give me 5 different ideas. Don't explain any yet."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like asking for 5 ice cream flavors instead of just accepting vanilla!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1554480" cy="1005840"/>
          </a:xfrm>
          <a:prstGeom prst="roundRect">
            <a:avLst>
              <a:gd name="adj" fmla="val 9091"/>
            </a:avLst>
          </a:prstGeom>
          <a:solidFill>
            <a:srgbClr val="FFF3E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4688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57200" y="2880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Vanilla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2176272" y="2377440"/>
            <a:ext cx="1554480" cy="1005840"/>
          </a:xfrm>
          <a:prstGeom prst="roundRect">
            <a:avLst>
              <a:gd name="adj" fmla="val 9091"/>
            </a:avLst>
          </a:prstGeom>
          <a:solidFill>
            <a:srgbClr val="D7CCC8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912" y="24688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176272" y="2880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Chocolate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3895344" y="2377440"/>
            <a:ext cx="1554480" cy="1005840"/>
          </a:xfrm>
          <a:prstGeom prst="roundRect">
            <a:avLst>
              <a:gd name="adj" fmla="val 9091"/>
            </a:avLst>
          </a:prstGeom>
          <a:solidFill>
            <a:srgbClr val="FCE4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984" y="246888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895344" y="2880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Strawberry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5614416" y="2377440"/>
            <a:ext cx="1554480" cy="1005840"/>
          </a:xfrm>
          <a:prstGeom prst="roundRect">
            <a:avLst>
              <a:gd name="adj" fmla="val 9091"/>
            </a:avLst>
          </a:prstGeom>
          <a:solidFill>
            <a:srgbClr val="FFF8E1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3056" y="246888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614416" y="2880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Mango</a:t>
            </a:r>
            <a:endParaRPr lang="en-US" sz="1300" dirty="0"/>
          </a:p>
        </p:txBody>
      </p:sp>
      <p:sp>
        <p:nvSpPr>
          <p:cNvPr id="19" name="Shape 13"/>
          <p:cNvSpPr/>
          <p:nvPr/>
        </p:nvSpPr>
        <p:spPr>
          <a:xfrm>
            <a:off x="7333488" y="2377440"/>
            <a:ext cx="1554480" cy="1005840"/>
          </a:xfrm>
          <a:prstGeom prst="roundRect">
            <a:avLst>
              <a:gd name="adj" fmla="val 9091"/>
            </a:avLst>
          </a:prstGeom>
          <a:solidFill>
            <a:srgbClr val="E8F5E9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2128" y="2468880"/>
            <a:ext cx="365760" cy="36576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7333488" y="2880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Mint</a:t>
            </a:r>
            <a:endParaRPr lang="en-US" sz="1300" dirty="0"/>
          </a:p>
        </p:txBody>
      </p:sp>
      <p:sp>
        <p:nvSpPr>
          <p:cNvPr id="22" name="Shape 15"/>
          <p:cNvSpPr/>
          <p:nvPr/>
        </p:nvSpPr>
        <p:spPr>
          <a:xfrm>
            <a:off x="1371600" y="3657600"/>
            <a:ext cx="6400800" cy="502920"/>
          </a:xfrm>
          <a:prstGeom prst="roundRect">
            <a:avLst>
              <a:gd name="adj" fmla="val 27273"/>
            </a:avLst>
          </a:prstGeom>
          <a:solidFill>
            <a:srgbClr val="00B894"/>
          </a:solidFill>
          <a:ln/>
        </p:spPr>
      </p:sp>
      <p:sp>
        <p:nvSpPr>
          <p:cNvPr id="23" name="Text 16"/>
          <p:cNvSpPr/>
          <p:nvPr/>
        </p:nvSpPr>
        <p:spPr>
          <a:xfrm>
            <a:off x="1371600" y="36576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options = More chances to find something you LOVE!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D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00B894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3: FEEDBACK — Like a Boss!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77640" cy="1645920"/>
          </a:xfrm>
          <a:prstGeom prst="roundRect">
            <a:avLst>
              <a:gd name="adj" fmla="val 6667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4300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1430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say this: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31520" y="169164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"Good" or "Bad"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tells AI nothing useful!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709160" y="1005840"/>
            <a:ext cx="3977640" cy="1645920"/>
          </a:xfrm>
          <a:prstGeom prst="roundRect">
            <a:avLst>
              <a:gd name="adj" fmla="val 6667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14300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40680" y="11430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say this: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4983480" y="169164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don't like option 1 — too hard.</a:t>
            </a:r>
            <a:endParaRPr lang="en-US" sz="15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love option 3 — sounds fun!</a:t>
            </a:r>
            <a:endParaRPr lang="en-US" sz="15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make it shorter?"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457200" y="2971800"/>
            <a:ext cx="822960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154680"/>
            <a:ext cx="502920" cy="5029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417320" y="31089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the BOSS. AI is your helper.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1417320" y="356616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give specific feedback, AI reshapes everything around YOUR taste!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1417320" y="397764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"I like the dance workout idea but make it only 10 minutes and add my favorite songs"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FDCB6E">
              <a:alpha val="1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4: REPEAT — Until It's Perfect!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11480" y="1005840"/>
            <a:ext cx="1965960" cy="1554480"/>
          </a:xfrm>
          <a:prstGeom prst="roundRect">
            <a:avLst>
              <a:gd name="adj" fmla="val 5882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114300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02920" y="17373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5 NEW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options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224028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8" name="Shape 5"/>
          <p:cNvSpPr/>
          <p:nvPr/>
        </p:nvSpPr>
        <p:spPr>
          <a:xfrm>
            <a:off x="2560320" y="1005840"/>
            <a:ext cx="1965960" cy="1554480"/>
          </a:xfrm>
          <a:prstGeom prst="roundRect">
            <a:avLst>
              <a:gd name="adj" fmla="val 5882"/>
            </a:avLst>
          </a:prstGeom>
          <a:solidFill>
            <a:srgbClr val="FFF8E1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120" y="1143000"/>
            <a:ext cx="502920" cy="5029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651760" y="17373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your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favorite one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438912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2" name="Shape 8"/>
          <p:cNvSpPr/>
          <p:nvPr/>
        </p:nvSpPr>
        <p:spPr>
          <a:xfrm>
            <a:off x="4709160" y="1005840"/>
            <a:ext cx="1965960" cy="1554480"/>
          </a:xfrm>
          <a:prstGeom prst="roundRect">
            <a:avLst>
              <a:gd name="adj" fmla="val 5882"/>
            </a:avLst>
          </a:prstGeom>
          <a:solidFill>
            <a:srgbClr val="EBF5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1143000"/>
            <a:ext cx="502920" cy="5029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800600" y="17373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AI for the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version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653796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6" name="Shape 11"/>
          <p:cNvSpPr/>
          <p:nvPr/>
        </p:nvSpPr>
        <p:spPr>
          <a:xfrm>
            <a:off x="6858000" y="1005840"/>
            <a:ext cx="1965960" cy="1554480"/>
          </a:xfrm>
          <a:prstGeom prst="roundRect">
            <a:avLst>
              <a:gd name="adj" fmla="val 5882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800" y="1143000"/>
            <a:ext cx="502920" cy="50292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949440" y="17373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it out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10!</a:t>
            </a:r>
            <a:endParaRPr lang="en-US" sz="1300" dirty="0"/>
          </a:p>
        </p:txBody>
      </p:sp>
      <p:sp>
        <p:nvSpPr>
          <p:cNvPr id="19" name="Shape 13"/>
          <p:cNvSpPr/>
          <p:nvPr/>
        </p:nvSpPr>
        <p:spPr>
          <a:xfrm>
            <a:off x="457200" y="2834640"/>
            <a:ext cx="8229600" cy="1371600"/>
          </a:xfrm>
          <a:prstGeom prst="roundRect">
            <a:avLst>
              <a:gd name="adj" fmla="val 8000"/>
            </a:avLst>
          </a:prstGeom>
          <a:solidFill>
            <a:srgbClr val="1A1040"/>
          </a:solidFill>
          <a:ln/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017520"/>
            <a:ext cx="548640" cy="54864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463040" y="297180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DC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Grading Trick</a:t>
            </a:r>
            <a:endParaRPr lang="en-US" sz="1800" dirty="0"/>
          </a:p>
        </p:txBody>
      </p:sp>
      <p:sp>
        <p:nvSpPr>
          <p:cNvPr id="22" name="Text 15"/>
          <p:cNvSpPr/>
          <p:nvPr/>
        </p:nvSpPr>
        <p:spPr>
          <a:xfrm>
            <a:off x="1463040" y="3383280"/>
            <a:ext cx="6766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AI to grade its own work out of 10. Fix anything below 9.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going until the score is 9.5 or higher.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YOUR stopping signal — not when AI says "I'm done!"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8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3200400"/>
            <a:ext cx="2286000" cy="2286000"/>
          </a:xfrm>
          <a:prstGeom prst="ellipse">
            <a:avLst/>
          </a:prstGeom>
          <a:solidFill>
            <a:srgbClr val="E17055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Conversation Actually Looks Like</a:t>
            </a:r>
            <a:endParaRPr lang="en-US" sz="22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137160"/>
            <a:ext cx="502920" cy="502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731520"/>
            <a:ext cx="5303520" cy="960120"/>
          </a:xfrm>
          <a:prstGeom prst="roundRect">
            <a:avLst>
              <a:gd name="adj" fmla="val 11429"/>
            </a:avLst>
          </a:prstGeom>
          <a:solidFill>
            <a:srgbClr val="6C5CE7"/>
          </a:solidFill>
          <a:ln/>
        </p:spPr>
      </p:sp>
      <p:sp>
        <p:nvSpPr>
          <p:cNvPr id="6" name="Shape 3"/>
          <p:cNvSpPr/>
          <p:nvPr/>
        </p:nvSpPr>
        <p:spPr>
          <a:xfrm>
            <a:off x="594360" y="804672"/>
            <a:ext cx="365760" cy="3657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804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51560" y="777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29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051560" y="1024128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want fun exercises for 15 min, small room, no equipment,</a:t>
            </a:r>
            <a:endParaRPr lang="en-US" sz="11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get bored fast. Give me 5 ideas, one line each."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3383280" y="1783080"/>
            <a:ext cx="5303520" cy="502920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320" y="182880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66160" y="1810512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gives you 5 options: jumping jacks, yoga, dance workout, stair climbs, shadow boxing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57200" y="2423160"/>
            <a:ext cx="5303520" cy="960120"/>
          </a:xfrm>
          <a:prstGeom prst="roundRect">
            <a:avLst>
              <a:gd name="adj" fmla="val 11429"/>
            </a:avLst>
          </a:prstGeom>
          <a:solidFill>
            <a:srgbClr val="00B894"/>
          </a:solidFill>
          <a:ln/>
        </p:spPr>
      </p:sp>
      <p:sp>
        <p:nvSpPr>
          <p:cNvPr id="14" name="Shape 10"/>
          <p:cNvSpPr/>
          <p:nvPr/>
        </p:nvSpPr>
        <p:spPr>
          <a:xfrm>
            <a:off x="594360" y="2496312"/>
            <a:ext cx="365760" cy="3657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5" name="Text 11"/>
          <p:cNvSpPr/>
          <p:nvPr/>
        </p:nvSpPr>
        <p:spPr>
          <a:xfrm>
            <a:off x="594360" y="24963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105156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1051560" y="2715768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"Option 2 is too boring. I LOVE the dance workout! Make it 10 min</a:t>
            </a:r>
            <a:endParaRPr lang="en-US" sz="11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add my fav songs. Give 5 NEW ideas based on this."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3383280" y="3474720"/>
            <a:ext cx="5303520" cy="502920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320" y="352044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3566160" y="3502152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gives 5 BETTER options — all dance-based, short, with music!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57200" y="4069080"/>
            <a:ext cx="5943600" cy="594360"/>
          </a:xfrm>
          <a:prstGeom prst="roundRect">
            <a:avLst>
              <a:gd name="adj" fmla="val 18462"/>
            </a:avLst>
          </a:prstGeom>
          <a:solidFill>
            <a:srgbClr val="E17055"/>
          </a:solidFill>
          <a:ln/>
        </p:spPr>
      </p:sp>
      <p:sp>
        <p:nvSpPr>
          <p:cNvPr id="22" name="Shape 17"/>
          <p:cNvSpPr/>
          <p:nvPr/>
        </p:nvSpPr>
        <p:spPr>
          <a:xfrm>
            <a:off x="594360" y="4142232"/>
            <a:ext cx="365760" cy="3657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3" name="Text 18"/>
          <p:cNvSpPr/>
          <p:nvPr/>
        </p:nvSpPr>
        <p:spPr>
          <a:xfrm>
            <a:off x="594360" y="41422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1051560" y="409651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"Love option 3! Give me the full plan with song list. Grade it out of 10."</a:t>
            </a:r>
            <a:endParaRPr lang="en-US" sz="1150" dirty="0"/>
          </a:p>
        </p:txBody>
      </p:sp>
      <p:sp>
        <p:nvSpPr>
          <p:cNvPr id="25" name="Shape 20"/>
          <p:cNvSpPr/>
          <p:nvPr/>
        </p:nvSpPr>
        <p:spPr>
          <a:xfrm>
            <a:off x="6583680" y="4069080"/>
            <a:ext cx="2286000" cy="594360"/>
          </a:xfrm>
          <a:prstGeom prst="roundRect">
            <a:avLst>
              <a:gd name="adj" fmla="val 18462"/>
            </a:avLst>
          </a:prstGeom>
          <a:solidFill>
            <a:srgbClr val="6C5CE7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0840" y="4133088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132320" y="4069080"/>
            <a:ext cx="1554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DC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Score: 9.5!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Magic Loop</dc:title>
  <dc:subject>PptxGenJS Presentation</dc:subject>
  <dc:creator>PptxGenJS</dc:creator>
  <cp:lastModifiedBy>PptxGenJS</cp:lastModifiedBy>
  <cp:revision>1</cp:revision>
  <dcterms:created xsi:type="dcterms:W3CDTF">2026-06-10T15:06:42Z</dcterms:created>
  <dcterms:modified xsi:type="dcterms:W3CDTF">2026-06-10T15:06:42Z</dcterms:modified>
</cp:coreProperties>
</file>